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 id="2147483948" r:id="rId2"/>
    <p:sldMasterId id="2147483960" r:id="rId3"/>
  </p:sldMasterIdLst>
  <p:notesMasterIdLst>
    <p:notesMasterId r:id="rId18"/>
  </p:notesMasterIdLst>
  <p:handoutMasterIdLst>
    <p:handoutMasterId r:id="rId19"/>
  </p:handoutMasterIdLst>
  <p:sldIdLst>
    <p:sldId id="289" r:id="rId4"/>
    <p:sldId id="343" r:id="rId5"/>
    <p:sldId id="353" r:id="rId6"/>
    <p:sldId id="355" r:id="rId7"/>
    <p:sldId id="354" r:id="rId8"/>
    <p:sldId id="356" r:id="rId9"/>
    <p:sldId id="344" r:id="rId10"/>
    <p:sldId id="345" r:id="rId11"/>
    <p:sldId id="346" r:id="rId12"/>
    <p:sldId id="347" r:id="rId13"/>
    <p:sldId id="350" r:id="rId14"/>
    <p:sldId id="360" r:id="rId15"/>
    <p:sldId id="351" r:id="rId16"/>
    <p:sldId id="361" r:id="rId17"/>
  </p:sldIdLst>
  <p:sldSz cx="9144000" cy="6858000" type="screen4x3"/>
  <p:notesSz cx="6858000" cy="91535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umi Kuwana" initials="YK"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28" autoAdjust="0"/>
    <p:restoredTop sz="94660"/>
  </p:normalViewPr>
  <p:slideViewPr>
    <p:cSldViewPr>
      <p:cViewPr varScale="1">
        <p:scale>
          <a:sx n="74" d="100"/>
          <a:sy n="74" d="100"/>
        </p:scale>
        <p:origin x="-1278" y="-96"/>
      </p:cViewPr>
      <p:guideLst>
        <p:guide orient="horz" pos="2160"/>
        <p:guide pos="2880"/>
      </p:guideLst>
    </p:cSldViewPr>
  </p:slideViewPr>
  <p:notesTextViewPr>
    <p:cViewPr>
      <p:scale>
        <a:sx n="1" d="1"/>
        <a:sy n="1" d="1"/>
      </p:scale>
      <p:origin x="0" y="0"/>
    </p:cViewPr>
  </p:notesTextViewPr>
  <p:sorterViewPr>
    <p:cViewPr>
      <p:scale>
        <a:sx n="100" d="100"/>
        <a:sy n="100" d="100"/>
      </p:scale>
      <p:origin x="0" y="1608"/>
    </p:cViewPr>
  </p:sorterViewPr>
  <p:notesViewPr>
    <p:cSldViewPr>
      <p:cViewPr varScale="1">
        <p:scale>
          <a:sx n="74" d="100"/>
          <a:sy n="74" d="100"/>
        </p:scale>
        <p:origin x="-3156" y="-90"/>
      </p:cViewPr>
      <p:guideLst>
        <p:guide orient="horz" pos="288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6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676"/>
          </a:xfrm>
          <a:prstGeom prst="rect">
            <a:avLst/>
          </a:prstGeom>
        </p:spPr>
        <p:txBody>
          <a:bodyPr vert="horz" lIns="91440" tIns="45720" rIns="91440" bIns="45720" rtlCol="0"/>
          <a:lstStyle>
            <a:lvl1pPr algn="r">
              <a:defRPr sz="1200"/>
            </a:lvl1pPr>
          </a:lstStyle>
          <a:p>
            <a:fld id="{75B11B05-CAA4-4DFD-9827-A6FA3565008D}" type="datetimeFigureOut">
              <a:rPr lang="en-US" smtClean="0"/>
              <a:t>4/3/2013</a:t>
            </a:fld>
            <a:endParaRPr lang="en-US"/>
          </a:p>
        </p:txBody>
      </p:sp>
      <p:sp>
        <p:nvSpPr>
          <p:cNvPr id="4" name="Footer Placeholder 3"/>
          <p:cNvSpPr>
            <a:spLocks noGrp="1"/>
          </p:cNvSpPr>
          <p:nvPr>
            <p:ph type="ftr" sz="quarter" idx="2"/>
          </p:nvPr>
        </p:nvSpPr>
        <p:spPr>
          <a:xfrm>
            <a:off x="0" y="8694260"/>
            <a:ext cx="2971800" cy="45767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94260"/>
            <a:ext cx="2971800" cy="457676"/>
          </a:xfrm>
          <a:prstGeom prst="rect">
            <a:avLst/>
          </a:prstGeom>
        </p:spPr>
        <p:txBody>
          <a:bodyPr vert="horz" lIns="91440" tIns="45720" rIns="91440" bIns="45720" rtlCol="0" anchor="b"/>
          <a:lstStyle>
            <a:lvl1pPr algn="r">
              <a:defRPr sz="1200"/>
            </a:lvl1pPr>
          </a:lstStyle>
          <a:p>
            <a:fld id="{6AE8A706-A895-442A-98FF-1C7C64F35375}" type="slidenum">
              <a:rPr lang="en-US" smtClean="0"/>
              <a:t>‹#›</a:t>
            </a:fld>
            <a:endParaRPr lang="en-US"/>
          </a:p>
        </p:txBody>
      </p:sp>
    </p:spTree>
    <p:extLst>
      <p:ext uri="{BB962C8B-B14F-4D97-AF65-F5344CB8AC3E}">
        <p14:creationId xmlns:p14="http://schemas.microsoft.com/office/powerpoint/2010/main" val="102799776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67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676"/>
          </a:xfrm>
          <a:prstGeom prst="rect">
            <a:avLst/>
          </a:prstGeom>
        </p:spPr>
        <p:txBody>
          <a:bodyPr vert="horz" lIns="91440" tIns="45720" rIns="91440" bIns="45720" rtlCol="0"/>
          <a:lstStyle>
            <a:lvl1pPr algn="r">
              <a:defRPr sz="1200"/>
            </a:lvl1pPr>
          </a:lstStyle>
          <a:p>
            <a:fld id="{D8F75980-08E8-4CE4-9975-CEC099762FED}" type="datetimeFigureOut">
              <a:rPr lang="en-US" smtClean="0"/>
              <a:t>4/3/2013</a:t>
            </a:fld>
            <a:endParaRPr lang="en-US" dirty="0"/>
          </a:p>
        </p:txBody>
      </p:sp>
      <p:sp>
        <p:nvSpPr>
          <p:cNvPr id="4" name="Slide Image Placeholder 3"/>
          <p:cNvSpPr>
            <a:spLocks noGrp="1" noRot="1" noChangeAspect="1"/>
          </p:cNvSpPr>
          <p:nvPr>
            <p:ph type="sldImg" idx="2"/>
          </p:nvPr>
        </p:nvSpPr>
        <p:spPr>
          <a:xfrm>
            <a:off x="1139825" y="685800"/>
            <a:ext cx="4578350" cy="34337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7925"/>
            <a:ext cx="5486400" cy="411908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94260"/>
            <a:ext cx="2971800" cy="45767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94260"/>
            <a:ext cx="2971800" cy="457676"/>
          </a:xfrm>
          <a:prstGeom prst="rect">
            <a:avLst/>
          </a:prstGeom>
        </p:spPr>
        <p:txBody>
          <a:bodyPr vert="horz" lIns="91440" tIns="45720" rIns="91440" bIns="45720" rtlCol="0" anchor="b"/>
          <a:lstStyle>
            <a:lvl1pPr algn="r">
              <a:defRPr sz="1200"/>
            </a:lvl1pPr>
          </a:lstStyle>
          <a:p>
            <a:fld id="{785745F0-5620-41C8-A22A-454BA9A5AAD5}" type="slidenum">
              <a:rPr lang="en-US" smtClean="0"/>
              <a:t>‹#›</a:t>
            </a:fld>
            <a:endParaRPr lang="en-US" dirty="0"/>
          </a:p>
        </p:txBody>
      </p:sp>
    </p:spTree>
    <p:extLst>
      <p:ext uri="{BB962C8B-B14F-4D97-AF65-F5344CB8AC3E}">
        <p14:creationId xmlns:p14="http://schemas.microsoft.com/office/powerpoint/2010/main" val="63793957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8902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37711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37711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37711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37711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37711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37711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37711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37711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37711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37711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37711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37711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a:xfrm>
            <a:off x="6363347" y="6356350"/>
            <a:ext cx="2085975" cy="365125"/>
          </a:xfrm>
          <a:prstGeom prst="rect">
            <a:avLst/>
          </a:prstGeom>
        </p:spPr>
        <p:txBody>
          <a:bodyPr/>
          <a:lstStyle/>
          <a:p>
            <a:fld id="{499D6D41-6FEB-4AA8-A343-9402669D1DA8}" type="datetime1">
              <a:rPr lang="en-US" smtClean="0"/>
              <a:t>4/3/2013</a:t>
            </a:fld>
            <a:endParaRPr lang="en-US" dirty="0"/>
          </a:p>
        </p:txBody>
      </p:sp>
      <p:sp>
        <p:nvSpPr>
          <p:cNvPr id="8" name="Slide Number Placeholder 7"/>
          <p:cNvSpPr>
            <a:spLocks noGrp="1"/>
          </p:cNvSpPr>
          <p:nvPr>
            <p:ph type="sldNum" sz="quarter" idx="11"/>
          </p:nvPr>
        </p:nvSpPr>
        <p:spPr>
          <a:xfrm>
            <a:off x="8543278" y="6356350"/>
            <a:ext cx="561975" cy="365125"/>
          </a:xfrm>
          <a:prstGeom prst="rect">
            <a:avLst/>
          </a:prstGeom>
        </p:spPr>
        <p:txBody>
          <a:bodyPr/>
          <a:lstStyle/>
          <a:p>
            <a:fld id="{714545D5-4C02-43D4-8A43-D57919F2B024}" type="slidenum">
              <a:rPr lang="en-US" smtClean="0"/>
              <a:t>‹#›</a:t>
            </a:fld>
            <a:endParaRPr lang="en-US" dirty="0"/>
          </a:p>
        </p:txBody>
      </p:sp>
      <p:sp>
        <p:nvSpPr>
          <p:cNvPr id="9" name="Footer Placeholder 8"/>
          <p:cNvSpPr>
            <a:spLocks noGrp="1"/>
          </p:cNvSpPr>
          <p:nvPr>
            <p:ph type="ftr" sz="quarter" idx="12"/>
          </p:nvPr>
        </p:nvSpPr>
        <p:spPr>
          <a:xfrm>
            <a:off x="659165"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2422764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6AA71520-75AA-4351-8B95-CB419389A582}" type="datetime1">
              <a:rPr lang="en-US" smtClean="0"/>
              <a:t>4/3/2013</a:t>
            </a:fld>
            <a:endParaRPr lang="en-US" dirty="0"/>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714545D5-4C02-43D4-8A43-D57919F2B024}" type="slidenum">
              <a:rPr lang="en-US" smtClean="0"/>
              <a:t>‹#›</a:t>
            </a:fld>
            <a:endParaRPr lang="en-US" dirty="0"/>
          </a:p>
        </p:txBody>
      </p:sp>
    </p:spTree>
    <p:extLst>
      <p:ext uri="{BB962C8B-B14F-4D97-AF65-F5344CB8AC3E}">
        <p14:creationId xmlns:p14="http://schemas.microsoft.com/office/powerpoint/2010/main" val="739826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C4A6208F-E4CC-40B6-8AA3-47B629DA8126}" type="datetime1">
              <a:rPr lang="en-US" smtClean="0"/>
              <a:t>4/3/2013</a:t>
            </a:fld>
            <a:endParaRPr lang="en-US" dirty="0"/>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714545D5-4C02-43D4-8A43-D57919F2B024}" type="slidenum">
              <a:rPr lang="en-US" smtClean="0"/>
              <a:t>‹#›</a:t>
            </a:fld>
            <a:endParaRPr lang="en-US" dirty="0"/>
          </a:p>
        </p:txBody>
      </p:sp>
    </p:spTree>
    <p:extLst>
      <p:ext uri="{BB962C8B-B14F-4D97-AF65-F5344CB8AC3E}">
        <p14:creationId xmlns:p14="http://schemas.microsoft.com/office/powerpoint/2010/main" val="3620287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a:xfrm>
            <a:off x="6363347" y="6356350"/>
            <a:ext cx="2085975" cy="365125"/>
          </a:xfrm>
          <a:prstGeom prst="rect">
            <a:avLst/>
          </a:prstGeom>
        </p:spPr>
        <p:txBody>
          <a:bodyPr/>
          <a:lstStyle/>
          <a:p>
            <a:fld id="{499D6D41-6FEB-4AA8-A343-9402669D1DA8}" type="datetime1">
              <a:rPr lang="en-US" smtClean="0">
                <a:solidFill>
                  <a:prstClr val="black"/>
                </a:solidFill>
              </a:rPr>
              <a:pPr/>
              <a:t>4/3/2013</a:t>
            </a:fld>
            <a:endParaRPr lang="en-US" dirty="0">
              <a:solidFill>
                <a:prstClr val="black"/>
              </a:solidFill>
            </a:endParaRPr>
          </a:p>
        </p:txBody>
      </p:sp>
      <p:sp>
        <p:nvSpPr>
          <p:cNvPr id="8" name="Slide Number Placeholder 7"/>
          <p:cNvSpPr>
            <a:spLocks noGrp="1"/>
          </p:cNvSpPr>
          <p:nvPr>
            <p:ph type="sldNum" sz="quarter" idx="11"/>
          </p:nvPr>
        </p:nvSpPr>
        <p:spPr>
          <a:xfrm>
            <a:off x="8543278" y="6356350"/>
            <a:ext cx="561975" cy="365125"/>
          </a:xfrm>
          <a:prstGeom prst="rect">
            <a:avLst/>
          </a:prstGeom>
        </p:spPr>
        <p:txBody>
          <a:bodyPr/>
          <a:lstStyle/>
          <a:p>
            <a:fld id="{714545D5-4C02-43D4-8A43-D57919F2B024}" type="slidenum">
              <a:rPr lang="en-US" smtClean="0">
                <a:solidFill>
                  <a:prstClr val="black"/>
                </a:solidFill>
              </a:rPr>
              <a:pPr/>
              <a:t>‹#›</a:t>
            </a:fld>
            <a:endParaRPr lang="en-US" dirty="0">
              <a:solidFill>
                <a:prstClr val="black"/>
              </a:solidFill>
            </a:endParaRPr>
          </a:p>
        </p:txBody>
      </p:sp>
      <p:sp>
        <p:nvSpPr>
          <p:cNvPr id="9" name="Footer Placeholder 8"/>
          <p:cNvSpPr>
            <a:spLocks noGrp="1"/>
          </p:cNvSpPr>
          <p:nvPr>
            <p:ph type="ftr" sz="quarter" idx="12"/>
          </p:nvPr>
        </p:nvSpPr>
        <p:spPr>
          <a:xfrm>
            <a:off x="659165" y="6356350"/>
            <a:ext cx="2847975" cy="365125"/>
          </a:xfrm>
          <a:prstGeom prst="rect">
            <a:avLst/>
          </a:prstGeom>
        </p:spPr>
        <p:txBody>
          <a:bodyPr/>
          <a:lstStyle/>
          <a:p>
            <a:endParaRPr lang="en-US" dirty="0">
              <a:solidFill>
                <a:prstClr val="black"/>
              </a:solidFill>
            </a:endParaRPr>
          </a:p>
        </p:txBody>
      </p:sp>
    </p:spTree>
    <p:extLst>
      <p:ext uri="{BB962C8B-B14F-4D97-AF65-F5344CB8AC3E}">
        <p14:creationId xmlns:p14="http://schemas.microsoft.com/office/powerpoint/2010/main" val="2915478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194478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E29B17B5-7936-4868-B316-217C552F891E}" type="datetime1">
              <a:rPr lang="en-US" smtClean="0">
                <a:solidFill>
                  <a:prstClr val="black"/>
                </a:solidFill>
              </a:rPr>
              <a:pPr/>
              <a:t>4/3/2013</a:t>
            </a:fld>
            <a:endParaRPr lang="en-US" dirty="0">
              <a:solidFill>
                <a:prstClr val="black"/>
              </a:solidFill>
            </a:endParaRPr>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714545D5-4C02-43D4-8A43-D57919F2B024}" type="slidenum">
              <a:rPr lang="en-US" smtClean="0">
                <a:solidFill>
                  <a:prstClr val="black"/>
                </a:solidFill>
              </a:rPr>
              <a:pPr/>
              <a:t>‹#›</a:t>
            </a:fld>
            <a:endParaRPr lang="en-US" dirty="0">
              <a:solidFill>
                <a:prstClr val="black"/>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35031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2B66026D-661D-4416-AC6F-669ECE6DFB8F}" type="datetime1">
              <a:rPr lang="en-US" smtClean="0">
                <a:solidFill>
                  <a:prstClr val="black"/>
                </a:solidFill>
              </a:rPr>
              <a:pPr/>
              <a:t>4/3/2013</a:t>
            </a:fld>
            <a:endParaRPr lang="en-US" dirty="0">
              <a:solidFill>
                <a:prstClr val="black"/>
              </a:solidFill>
            </a:endParaRPr>
          </a:p>
        </p:txBody>
      </p:sp>
      <p:sp>
        <p:nvSpPr>
          <p:cNvPr id="6" name="Footer Placeholder 5"/>
          <p:cNvSpPr>
            <a:spLocks noGrp="1"/>
          </p:cNvSpPr>
          <p:nvPr>
            <p:ph type="ftr" sz="quarter" idx="11"/>
          </p:nvPr>
        </p:nvSpPr>
        <p:spPr>
          <a:xfrm>
            <a:off x="659165" y="6356350"/>
            <a:ext cx="2847975"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714545D5-4C02-43D4-8A43-D57919F2B024}" type="slidenum">
              <a:rPr lang="en-US" smtClean="0">
                <a:solidFill>
                  <a:prstClr val="black"/>
                </a:solidFill>
              </a:rPr>
              <a:pPr/>
              <a:t>‹#›</a:t>
            </a:fld>
            <a:endParaRPr lang="en-US" dirty="0">
              <a:solidFill>
                <a:prstClr val="black"/>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4210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a:xfrm>
            <a:off x="6363347" y="6356350"/>
            <a:ext cx="2085975" cy="365125"/>
          </a:xfrm>
          <a:prstGeom prst="rect">
            <a:avLst/>
          </a:prstGeom>
        </p:spPr>
        <p:txBody>
          <a:bodyPr/>
          <a:lstStyle/>
          <a:p>
            <a:fld id="{B535E2BE-7750-4A1A-9343-003C2D41151F}" type="datetime1">
              <a:rPr lang="en-US" smtClean="0">
                <a:solidFill>
                  <a:prstClr val="black"/>
                </a:solidFill>
              </a:rPr>
              <a:pPr/>
              <a:t>4/3/2013</a:t>
            </a:fld>
            <a:endParaRPr lang="en-US" dirty="0">
              <a:solidFill>
                <a:prstClr val="black"/>
              </a:solidFill>
            </a:endParaRPr>
          </a:p>
        </p:txBody>
      </p:sp>
      <p:sp>
        <p:nvSpPr>
          <p:cNvPr id="8" name="Footer Placeholder 7"/>
          <p:cNvSpPr>
            <a:spLocks noGrp="1"/>
          </p:cNvSpPr>
          <p:nvPr>
            <p:ph type="ftr" sz="quarter" idx="11"/>
          </p:nvPr>
        </p:nvSpPr>
        <p:spPr>
          <a:xfrm>
            <a:off x="659165" y="6356350"/>
            <a:ext cx="2847975"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8543278" y="6356350"/>
            <a:ext cx="561975" cy="365125"/>
          </a:xfrm>
          <a:prstGeom prst="rect">
            <a:avLst/>
          </a:prstGeom>
        </p:spPr>
        <p:txBody>
          <a:bodyPr/>
          <a:lstStyle/>
          <a:p>
            <a:fld id="{714545D5-4C02-43D4-8A43-D57919F2B024}" type="slidenum">
              <a:rPr lang="en-US" smtClean="0">
                <a:solidFill>
                  <a:prstClr val="black"/>
                </a:solidFill>
              </a:rPr>
              <a:pPr/>
              <a:t>‹#›</a:t>
            </a:fld>
            <a:endParaRPr lang="en-US" dirty="0">
              <a:solidFill>
                <a:prstClr val="black"/>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93120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363347" y="6356350"/>
            <a:ext cx="2085975" cy="365125"/>
          </a:xfrm>
          <a:prstGeom prst="rect">
            <a:avLst/>
          </a:prstGeom>
        </p:spPr>
        <p:txBody>
          <a:bodyPr/>
          <a:lstStyle/>
          <a:p>
            <a:fld id="{C095C30B-4083-4E4F-B239-B5CAF3CFE8A3}" type="datetime1">
              <a:rPr lang="en-US" smtClean="0">
                <a:solidFill>
                  <a:prstClr val="black"/>
                </a:solidFill>
              </a:rPr>
              <a:pPr/>
              <a:t>4/3/2013</a:t>
            </a:fld>
            <a:endParaRPr lang="en-US" dirty="0">
              <a:solidFill>
                <a:prstClr val="black"/>
              </a:solidFill>
            </a:endParaRPr>
          </a:p>
        </p:txBody>
      </p:sp>
      <p:sp>
        <p:nvSpPr>
          <p:cNvPr id="4" name="Footer Placeholder 3"/>
          <p:cNvSpPr>
            <a:spLocks noGrp="1"/>
          </p:cNvSpPr>
          <p:nvPr>
            <p:ph type="ftr" sz="quarter" idx="11"/>
          </p:nvPr>
        </p:nvSpPr>
        <p:spPr>
          <a:xfrm>
            <a:off x="659165" y="6356350"/>
            <a:ext cx="2847975"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8543278" y="6356350"/>
            <a:ext cx="561975" cy="365125"/>
          </a:xfrm>
          <a:prstGeom prst="rect">
            <a:avLst/>
          </a:prstGeom>
        </p:spPr>
        <p:txBody>
          <a:bodyPr/>
          <a:lstStyle/>
          <a:p>
            <a:fld id="{714545D5-4C02-43D4-8A43-D57919F2B02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53032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3347" y="6356350"/>
            <a:ext cx="2085975" cy="365125"/>
          </a:xfrm>
          <a:prstGeom prst="rect">
            <a:avLst/>
          </a:prstGeom>
        </p:spPr>
        <p:txBody>
          <a:bodyPr/>
          <a:lstStyle/>
          <a:p>
            <a:fld id="{0C646366-CD1A-4EBA-89E8-B93EA27E35B4}" type="datetime1">
              <a:rPr lang="en-US" smtClean="0">
                <a:solidFill>
                  <a:prstClr val="black"/>
                </a:solidFill>
              </a:rPr>
              <a:pPr/>
              <a:t>4/3/2013</a:t>
            </a:fld>
            <a:endParaRPr lang="en-US" dirty="0">
              <a:solidFill>
                <a:prstClr val="black"/>
              </a:solidFill>
            </a:endParaRPr>
          </a:p>
        </p:txBody>
      </p:sp>
      <p:sp>
        <p:nvSpPr>
          <p:cNvPr id="3" name="Footer Placeholder 2"/>
          <p:cNvSpPr>
            <a:spLocks noGrp="1"/>
          </p:cNvSpPr>
          <p:nvPr>
            <p:ph type="ftr" sz="quarter" idx="11"/>
          </p:nvPr>
        </p:nvSpPr>
        <p:spPr>
          <a:xfrm>
            <a:off x="659165" y="6356350"/>
            <a:ext cx="2847975"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8543278" y="6356350"/>
            <a:ext cx="561975" cy="365125"/>
          </a:xfrm>
          <a:prstGeom prst="rect">
            <a:avLst/>
          </a:prstGeom>
        </p:spPr>
        <p:txBody>
          <a:bodyPr/>
          <a:lstStyle/>
          <a:p>
            <a:fld id="{714545D5-4C02-43D4-8A43-D57919F2B02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11980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B3B1C7E9-EEE6-4EC6-8FE8-2672D2A8239B}" type="datetime1">
              <a:rPr lang="en-US" smtClean="0">
                <a:solidFill>
                  <a:prstClr val="black"/>
                </a:solidFill>
              </a:rPr>
              <a:pPr/>
              <a:t>4/3/2013</a:t>
            </a:fld>
            <a:endParaRPr lang="en-US" dirty="0">
              <a:solidFill>
                <a:prstClr val="black"/>
              </a:solidFill>
            </a:endParaRPr>
          </a:p>
        </p:txBody>
      </p:sp>
      <p:sp>
        <p:nvSpPr>
          <p:cNvPr id="6" name="Footer Placeholder 5"/>
          <p:cNvSpPr>
            <a:spLocks noGrp="1"/>
          </p:cNvSpPr>
          <p:nvPr>
            <p:ph type="ftr" sz="quarter" idx="11"/>
          </p:nvPr>
        </p:nvSpPr>
        <p:spPr>
          <a:xfrm>
            <a:off x="659165" y="6356350"/>
            <a:ext cx="2847975"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714545D5-4C02-43D4-8A43-D57919F2B02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5014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06857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105FEE84-C5E5-465F-8C8A-555A3DF6E47E}" type="datetime1">
              <a:rPr lang="en-US" smtClean="0">
                <a:solidFill>
                  <a:prstClr val="black"/>
                </a:solidFill>
              </a:rPr>
              <a:pPr/>
              <a:t>4/3/2013</a:t>
            </a:fld>
            <a:endParaRPr lang="en-US" dirty="0">
              <a:solidFill>
                <a:prstClr val="black"/>
              </a:solidFill>
            </a:endParaRPr>
          </a:p>
        </p:txBody>
      </p:sp>
      <p:sp>
        <p:nvSpPr>
          <p:cNvPr id="6" name="Footer Placeholder 5"/>
          <p:cNvSpPr>
            <a:spLocks noGrp="1"/>
          </p:cNvSpPr>
          <p:nvPr>
            <p:ph type="ftr" sz="quarter" idx="11"/>
          </p:nvPr>
        </p:nvSpPr>
        <p:spPr>
          <a:xfrm>
            <a:off x="659165" y="6356350"/>
            <a:ext cx="2847975"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714545D5-4C02-43D4-8A43-D57919F2B02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16950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6AA71520-75AA-4351-8B95-CB419389A582}" type="datetime1">
              <a:rPr lang="en-US" smtClean="0">
                <a:solidFill>
                  <a:prstClr val="black"/>
                </a:solidFill>
              </a:rPr>
              <a:pPr/>
              <a:t>4/3/2013</a:t>
            </a:fld>
            <a:endParaRPr lang="en-US" dirty="0">
              <a:solidFill>
                <a:prstClr val="black"/>
              </a:solidFill>
            </a:endParaRPr>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714545D5-4C02-43D4-8A43-D57919F2B02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13095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C4A6208F-E4CC-40B6-8AA3-47B629DA8126}" type="datetime1">
              <a:rPr lang="en-US" smtClean="0">
                <a:solidFill>
                  <a:prstClr val="black"/>
                </a:solidFill>
              </a:rPr>
              <a:pPr/>
              <a:t>4/3/2013</a:t>
            </a:fld>
            <a:endParaRPr lang="en-US" dirty="0">
              <a:solidFill>
                <a:prstClr val="black"/>
              </a:solidFill>
            </a:endParaRPr>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714545D5-4C02-43D4-8A43-D57919F2B02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81665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499D6D41-6FEB-4AA8-A343-9402669D1DA8}" type="datetime1">
              <a:rPr lang="en-US" smtClean="0"/>
              <a:t>4/3/2013</a:t>
            </a:fld>
            <a:endParaRPr lang="en-US" dirty="0"/>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714545D5-4C02-43D4-8A43-D57919F2B024}" type="slidenum">
              <a:rPr lang="en-US" smtClean="0"/>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4/3/2013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9B17B5-7936-4868-B316-217C552F891E}" type="datetime1">
              <a:rPr lang="en-US" smtClean="0"/>
              <a:t>4/3/2013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4545D5-4C02-43D4-8A43-D57919F2B024}" type="slidenum">
              <a:rPr lang="en-US" smtClean="0"/>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B66026D-661D-4416-AC6F-669ECE6DFB8F}" type="datetime1">
              <a:rPr lang="en-US" smtClean="0"/>
              <a:t>4/3/2013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4545D5-4C02-43D4-8A43-D57919F2B024}" type="slidenum">
              <a:rPr lang="en-US" smtClean="0"/>
              <a:t>‹#›</a:t>
            </a:fld>
            <a:endParaRPr lang="en-US" dirty="0"/>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535E2BE-7750-4A1A-9343-003C2D41151F}" type="datetime1">
              <a:rPr lang="en-US" smtClean="0"/>
              <a:t>4/3/2013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4545D5-4C02-43D4-8A43-D57919F2B024}" type="slidenum">
              <a:rPr lang="en-US" smtClean="0"/>
              <a:t>‹#›</a:t>
            </a:fld>
            <a:endParaRPr lang="en-US" dirty="0"/>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95C30B-4083-4E4F-B239-B5CAF3CFE8A3}" type="datetime1">
              <a:rPr lang="en-US" smtClean="0"/>
              <a:t>4/3/2013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4545D5-4C02-43D4-8A43-D57919F2B024}" type="slidenum">
              <a:rPr lang="en-US" smtClean="0"/>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646366-CD1A-4EBA-89E8-B93EA27E35B4}" type="datetime1">
              <a:rPr lang="en-US" smtClean="0"/>
              <a:t>4/3/2013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4545D5-4C02-43D4-8A43-D57919F2B02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E29B17B5-7936-4868-B316-217C552F891E}" type="datetime1">
              <a:rPr lang="en-US" smtClean="0"/>
              <a:t>4/3/2013</a:t>
            </a:fld>
            <a:endParaRPr lang="en-US" dirty="0"/>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714545D5-4C02-43D4-8A43-D57919F2B024}" type="slidenum">
              <a:rPr lang="en-US" smtClean="0"/>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463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3B1C7E9-EEE6-4EC6-8FE8-2672D2A8239B}" type="datetime1">
              <a:rPr lang="en-US" smtClean="0"/>
              <a:t>4/3/2013</a:t>
            </a:fld>
            <a:endParaRPr lang="en-US" dirty="0"/>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714545D5-4C02-43D4-8A43-D57919F2B024}" type="slidenum">
              <a:rPr lang="en-US" smtClean="0"/>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05FEE84-C5E5-465F-8C8A-555A3DF6E47E}" type="datetime1">
              <a:rPr lang="en-US" smtClean="0"/>
              <a:t>4/3/2013</a:t>
            </a:fld>
            <a:endParaRPr lang="en-US" dirty="0"/>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714545D5-4C02-43D4-8A43-D57919F2B024}" type="slidenum">
              <a:rPr lang="en-US" smtClean="0"/>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A71520-75AA-4351-8B95-CB419389A582}" type="datetime1">
              <a:rPr lang="en-US" smtClean="0"/>
              <a:t>4/3/2013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4545D5-4C02-43D4-8A43-D57919F2B024}" type="slidenum">
              <a:rPr lang="en-US" smtClean="0"/>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A6208F-E4CC-40B6-8AA3-47B629DA8126}" type="datetime1">
              <a:rPr lang="en-US" smtClean="0"/>
              <a:t>4/3/2013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4545D5-4C02-43D4-8A43-D57919F2B02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2B66026D-661D-4416-AC6F-669ECE6DFB8F}" type="datetime1">
              <a:rPr lang="en-US" smtClean="0"/>
              <a:t>4/3/2013</a:t>
            </a:fld>
            <a:endParaRPr lang="en-US" dirty="0"/>
          </a:p>
        </p:txBody>
      </p:sp>
      <p:sp>
        <p:nvSpPr>
          <p:cNvPr id="6" name="Footer Placeholder 5"/>
          <p:cNvSpPr>
            <a:spLocks noGrp="1"/>
          </p:cNvSpPr>
          <p:nvPr>
            <p:ph type="ftr" sz="quarter" idx="11"/>
          </p:nvPr>
        </p:nvSpPr>
        <p:spPr>
          <a:xfrm>
            <a:off x="659165" y="6356350"/>
            <a:ext cx="2847975"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714545D5-4C02-43D4-8A43-D57919F2B024}" type="slidenum">
              <a:rPr lang="en-US" smtClean="0"/>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3197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a:xfrm>
            <a:off x="6363347" y="6356350"/>
            <a:ext cx="2085975" cy="365125"/>
          </a:xfrm>
          <a:prstGeom prst="rect">
            <a:avLst/>
          </a:prstGeom>
        </p:spPr>
        <p:txBody>
          <a:bodyPr/>
          <a:lstStyle/>
          <a:p>
            <a:fld id="{B535E2BE-7750-4A1A-9343-003C2D41151F}" type="datetime1">
              <a:rPr lang="en-US" smtClean="0"/>
              <a:t>4/3/2013</a:t>
            </a:fld>
            <a:endParaRPr lang="en-US" dirty="0"/>
          </a:p>
        </p:txBody>
      </p:sp>
      <p:sp>
        <p:nvSpPr>
          <p:cNvPr id="8" name="Footer Placeholder 7"/>
          <p:cNvSpPr>
            <a:spLocks noGrp="1"/>
          </p:cNvSpPr>
          <p:nvPr>
            <p:ph type="ftr" sz="quarter" idx="11"/>
          </p:nvPr>
        </p:nvSpPr>
        <p:spPr>
          <a:xfrm>
            <a:off x="659165" y="6356350"/>
            <a:ext cx="2847975"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543278" y="6356350"/>
            <a:ext cx="561975" cy="365125"/>
          </a:xfrm>
          <a:prstGeom prst="rect">
            <a:avLst/>
          </a:prstGeom>
        </p:spPr>
        <p:txBody>
          <a:bodyPr/>
          <a:lstStyle/>
          <a:p>
            <a:fld id="{714545D5-4C02-43D4-8A43-D57919F2B024}" type="slidenum">
              <a:rPr lang="en-US" smtClean="0"/>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53079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363347" y="6356350"/>
            <a:ext cx="2085975" cy="365125"/>
          </a:xfrm>
          <a:prstGeom prst="rect">
            <a:avLst/>
          </a:prstGeom>
        </p:spPr>
        <p:txBody>
          <a:bodyPr/>
          <a:lstStyle/>
          <a:p>
            <a:fld id="{C095C30B-4083-4E4F-B239-B5CAF3CFE8A3}" type="datetime1">
              <a:rPr lang="en-US" smtClean="0"/>
              <a:t>4/3/2013</a:t>
            </a:fld>
            <a:endParaRPr lang="en-US" dirty="0"/>
          </a:p>
        </p:txBody>
      </p:sp>
      <p:sp>
        <p:nvSpPr>
          <p:cNvPr id="4" name="Footer Placeholder 3"/>
          <p:cNvSpPr>
            <a:spLocks noGrp="1"/>
          </p:cNvSpPr>
          <p:nvPr>
            <p:ph type="ftr" sz="quarter" idx="11"/>
          </p:nvPr>
        </p:nvSpPr>
        <p:spPr>
          <a:xfrm>
            <a:off x="659165" y="6356350"/>
            <a:ext cx="2847975"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543278" y="6356350"/>
            <a:ext cx="561975" cy="365125"/>
          </a:xfrm>
          <a:prstGeom prst="rect">
            <a:avLst/>
          </a:prstGeom>
        </p:spPr>
        <p:txBody>
          <a:bodyPr/>
          <a:lstStyle/>
          <a:p>
            <a:fld id="{714545D5-4C02-43D4-8A43-D57919F2B024}" type="slidenum">
              <a:rPr lang="en-US" smtClean="0"/>
              <a:t>‹#›</a:t>
            </a:fld>
            <a:endParaRPr lang="en-US" dirty="0"/>
          </a:p>
        </p:txBody>
      </p:sp>
    </p:spTree>
    <p:extLst>
      <p:ext uri="{BB962C8B-B14F-4D97-AF65-F5344CB8AC3E}">
        <p14:creationId xmlns:p14="http://schemas.microsoft.com/office/powerpoint/2010/main" val="409827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3347" y="6356350"/>
            <a:ext cx="2085975" cy="365125"/>
          </a:xfrm>
          <a:prstGeom prst="rect">
            <a:avLst/>
          </a:prstGeom>
        </p:spPr>
        <p:txBody>
          <a:bodyPr/>
          <a:lstStyle/>
          <a:p>
            <a:fld id="{0C646366-CD1A-4EBA-89E8-B93EA27E35B4}" type="datetime1">
              <a:rPr lang="en-US" smtClean="0"/>
              <a:t>4/3/2013</a:t>
            </a:fld>
            <a:endParaRPr lang="en-US" dirty="0"/>
          </a:p>
        </p:txBody>
      </p:sp>
      <p:sp>
        <p:nvSpPr>
          <p:cNvPr id="3" name="Footer Placeholder 2"/>
          <p:cNvSpPr>
            <a:spLocks noGrp="1"/>
          </p:cNvSpPr>
          <p:nvPr>
            <p:ph type="ftr" sz="quarter" idx="11"/>
          </p:nvPr>
        </p:nvSpPr>
        <p:spPr>
          <a:xfrm>
            <a:off x="659165" y="6356350"/>
            <a:ext cx="2847975"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543278" y="6356350"/>
            <a:ext cx="561975" cy="365125"/>
          </a:xfrm>
          <a:prstGeom prst="rect">
            <a:avLst/>
          </a:prstGeom>
        </p:spPr>
        <p:txBody>
          <a:bodyPr/>
          <a:lstStyle/>
          <a:p>
            <a:fld id="{714545D5-4C02-43D4-8A43-D57919F2B024}" type="slidenum">
              <a:rPr lang="en-US" smtClean="0"/>
              <a:t>‹#›</a:t>
            </a:fld>
            <a:endParaRPr lang="en-US" dirty="0"/>
          </a:p>
        </p:txBody>
      </p:sp>
    </p:spTree>
    <p:extLst>
      <p:ext uri="{BB962C8B-B14F-4D97-AF65-F5344CB8AC3E}">
        <p14:creationId xmlns:p14="http://schemas.microsoft.com/office/powerpoint/2010/main" val="2849440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B3B1C7E9-EEE6-4EC6-8FE8-2672D2A8239B}" type="datetime1">
              <a:rPr lang="en-US" smtClean="0"/>
              <a:t>4/3/2013</a:t>
            </a:fld>
            <a:endParaRPr lang="en-US" dirty="0"/>
          </a:p>
        </p:txBody>
      </p:sp>
      <p:sp>
        <p:nvSpPr>
          <p:cNvPr id="6" name="Footer Placeholder 5"/>
          <p:cNvSpPr>
            <a:spLocks noGrp="1"/>
          </p:cNvSpPr>
          <p:nvPr>
            <p:ph type="ftr" sz="quarter" idx="11"/>
          </p:nvPr>
        </p:nvSpPr>
        <p:spPr>
          <a:xfrm>
            <a:off x="659165" y="6356350"/>
            <a:ext cx="2847975"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714545D5-4C02-43D4-8A43-D57919F2B024}" type="slidenum">
              <a:rPr lang="en-US" smtClean="0"/>
              <a:t>‹#›</a:t>
            </a:fld>
            <a:endParaRPr lang="en-US" dirty="0"/>
          </a:p>
        </p:txBody>
      </p:sp>
    </p:spTree>
    <p:extLst>
      <p:ext uri="{BB962C8B-B14F-4D97-AF65-F5344CB8AC3E}">
        <p14:creationId xmlns:p14="http://schemas.microsoft.com/office/powerpoint/2010/main" val="1099012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105FEE84-C5E5-465F-8C8A-555A3DF6E47E}" type="datetime1">
              <a:rPr lang="en-US" smtClean="0"/>
              <a:t>4/3/2013</a:t>
            </a:fld>
            <a:endParaRPr lang="en-US" dirty="0"/>
          </a:p>
        </p:txBody>
      </p:sp>
      <p:sp>
        <p:nvSpPr>
          <p:cNvPr id="6" name="Footer Placeholder 5"/>
          <p:cNvSpPr>
            <a:spLocks noGrp="1"/>
          </p:cNvSpPr>
          <p:nvPr>
            <p:ph type="ftr" sz="quarter" idx="11"/>
          </p:nvPr>
        </p:nvSpPr>
        <p:spPr>
          <a:xfrm>
            <a:off x="659165" y="6356350"/>
            <a:ext cx="2847975"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714545D5-4C02-43D4-8A43-D57919F2B024}" type="slidenum">
              <a:rPr lang="en-US" smtClean="0"/>
              <a:t>‹#›</a:t>
            </a:fld>
            <a:endParaRPr lang="en-US" dirty="0"/>
          </a:p>
        </p:txBody>
      </p:sp>
    </p:spTree>
    <p:extLst>
      <p:ext uri="{BB962C8B-B14F-4D97-AF65-F5344CB8AC3E}">
        <p14:creationId xmlns:p14="http://schemas.microsoft.com/office/powerpoint/2010/main" val="71834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0"/>
            <a:ext cx="7239000" cy="877888"/>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71336641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ctr" defTabSz="914400" rtl="0" eaLnBrk="1" latinLnBrk="0" hangingPunct="1">
        <a:lnSpc>
          <a:spcPts val="5800"/>
        </a:lnSpc>
        <a:spcBef>
          <a:spcPct val="0"/>
        </a:spcBef>
        <a:buNone/>
        <a:defRPr sz="36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0"/>
            <a:ext cx="7239000" cy="877888"/>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940265052"/>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ftr="0" dt="0"/>
  <p:txStyles>
    <p:titleStyle>
      <a:lvl1pPr algn="ctr" defTabSz="914400" rtl="0" eaLnBrk="1" latinLnBrk="0" hangingPunct="1">
        <a:lnSpc>
          <a:spcPts val="5800"/>
        </a:lnSpc>
        <a:spcBef>
          <a:spcPct val="0"/>
        </a:spcBef>
        <a:buNone/>
        <a:defRPr sz="36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C3F878-F5E8-489B-AC8A-64F2A7E22C28}" type="datetimeFigureOut">
              <a:rPr lang="en-US" smtClean="0"/>
              <a:pPr/>
              <a:t>4/3/2013</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8.jpeg"/><Relationship Id="rId5" Type="http://schemas.openxmlformats.org/officeDocument/2006/relationships/image" Target="../media/image7.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3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8.jpeg"/><Relationship Id="rId5" Type="http://schemas.openxmlformats.org/officeDocument/2006/relationships/hyperlink" Target="http://www.desmogblog.com/open-letter-oprah-winfrey-ethical-oil-ads" TargetMode="Externa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hyperlink" Target="http://www.desmogblog.com/open-letter-oprah-winfrey-ethical-oil-ads" TargetMode="External"/><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hyperlink" Target="http://www.desmogblog.com/open-letter-oprah-winfrey-ethical-oil-ads" TargetMode="External"/><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15.png"/><Relationship Id="rId5" Type="http://schemas.openxmlformats.org/officeDocument/2006/relationships/image" Target="../media/image8.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8.jpeg"/><Relationship Id="rId5" Type="http://schemas.openxmlformats.org/officeDocument/2006/relationships/image" Target="../media/image17.png"/><Relationship Id="rId4" Type="http://schemas.openxmlformats.org/officeDocument/2006/relationships/hyperlink" Target="http://www.desmogblog.com/open-letter-oprah-winfrey-ethical-oil-ad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backgroundRemoval t="9845" b="89896" l="8425" r="89927">
                        <a14:foregroundMark x1="34615" y1="48705" x2="34615" y2="48705"/>
                        <a14:foregroundMark x1="35623" y1="47409" x2="35623" y2="47409"/>
                        <a14:foregroundMark x1="38095" y1="45596" x2="38095" y2="45596"/>
                        <a14:foregroundMark x1="40842" y1="45855" x2="40842" y2="45855"/>
                        <a14:foregroundMark x1="43223" y1="48964" x2="43223" y2="48964"/>
                        <a14:foregroundMark x1="45696" y1="48705" x2="45696" y2="48705"/>
                        <a14:foregroundMark x1="50916" y1="45337" x2="50916" y2="45337"/>
                        <a14:foregroundMark x1="52015" y1="45855" x2="52015" y2="45855"/>
                        <a14:foregroundMark x1="53388" y1="45855" x2="53388" y2="45855"/>
                        <a14:foregroundMark x1="54853" y1="46891" x2="54853" y2="46891"/>
                        <a14:foregroundMark x1="56685" y1="46114" x2="56685" y2="46114"/>
                        <a14:foregroundMark x1="56685" y1="52332" x2="56685" y2="52332"/>
                        <a14:foregroundMark x1="58333" y1="48446" x2="58333" y2="48446"/>
                        <a14:foregroundMark x1="61264" y1="47668" x2="61264" y2="47668"/>
                        <a14:foregroundMark x1="64103" y1="47150" x2="64103" y2="47150"/>
                        <a14:foregroundMark x1="68956" y1="46632" x2="68956" y2="46632"/>
                        <a14:foregroundMark x1="67308" y1="49482" x2="67308" y2="49482"/>
                        <a14:foregroundMark x1="73168" y1="48446" x2="73168" y2="48446"/>
                        <a14:foregroundMark x1="71703" y1="48705" x2="71703" y2="48705"/>
                        <a14:foregroundMark x1="76282" y1="49482" x2="76282" y2="49482"/>
                        <a14:foregroundMark x1="74908" y1="49741" x2="74908" y2="49741"/>
                        <a14:foregroundMark x1="78755" y1="46891" x2="78755" y2="46891"/>
                        <a14:foregroundMark x1="80495" y1="50000" x2="80495" y2="50000"/>
                        <a14:foregroundMark x1="82234" y1="48964" x2="82234" y2="48964"/>
                        <a14:foregroundMark x1="65018" y1="49482" x2="65018" y2="49482"/>
                        <a14:foregroundMark x1="64560" y1="44819" x2="64560" y2="44819"/>
                        <a14:foregroundMark x1="84890" y1="47927" x2="84890" y2="47927"/>
                      </a14:backgroundRemoval>
                    </a14:imgEffect>
                  </a14:imgLayer>
                </a14:imgProps>
              </a:ext>
              <a:ext uri="{28A0092B-C50C-407E-A947-70E740481C1C}">
                <a14:useLocalDpi xmlns:a14="http://schemas.microsoft.com/office/drawing/2010/main" val="0"/>
              </a:ext>
            </a:extLst>
          </a:blip>
          <a:stretch>
            <a:fillRect/>
          </a:stretch>
        </p:blipFill>
        <p:spPr>
          <a:xfrm>
            <a:off x="990599" y="843986"/>
            <a:ext cx="3124202" cy="1104325"/>
          </a:xfrm>
          <a:prstGeom prst="rect">
            <a:avLst/>
          </a:prstGeom>
        </p:spPr>
      </p:pic>
      <p:sp>
        <p:nvSpPr>
          <p:cNvPr id="3" name="Content Placeholder 6"/>
          <p:cNvSpPr txBox="1">
            <a:spLocks/>
          </p:cNvSpPr>
          <p:nvPr/>
        </p:nvSpPr>
        <p:spPr>
          <a:xfrm>
            <a:off x="1312784" y="1752601"/>
            <a:ext cx="6898340" cy="4343399"/>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None/>
            </a:pPr>
            <a:r>
              <a:rPr lang="en-US" altLang="ja-JP" sz="4400" b="1" dirty="0">
                <a:solidFill>
                  <a:schemeClr val="tx1"/>
                </a:solidFill>
              </a:rPr>
              <a:t>Myers-Briggs </a:t>
            </a:r>
            <a:r>
              <a:rPr lang="ja-JP" altLang="en-US" sz="4400" b="1" dirty="0">
                <a:solidFill>
                  <a:schemeClr val="tx1"/>
                </a:solidFill>
              </a:rPr>
              <a:t>性格テスト</a:t>
            </a:r>
            <a:endParaRPr lang="en-US" sz="4300" b="1" dirty="0" smtClean="0">
              <a:solidFill>
                <a:schemeClr val="tx1"/>
              </a:solidFill>
              <a:latin typeface="Calibri" pitchFamily="34" charset="0"/>
              <a:cs typeface="Calibri" pitchFamily="34" charset="0"/>
            </a:endParaRPr>
          </a:p>
          <a:p>
            <a:pPr marL="0" indent="0" algn="ctr">
              <a:buFont typeface="Arial" pitchFamily="34" charset="0"/>
              <a:buNone/>
            </a:pPr>
            <a:endParaRPr lang="en-US" b="1" dirty="0" smtClean="0">
              <a:solidFill>
                <a:schemeClr val="tx1"/>
              </a:solidFill>
              <a:latin typeface="Calibri" pitchFamily="34" charset="0"/>
              <a:cs typeface="Calibri" pitchFamily="34" charset="0"/>
            </a:endParaRPr>
          </a:p>
          <a:p>
            <a:pPr marL="0" indent="0" algn="ctr">
              <a:buFont typeface="Arial" pitchFamily="34" charset="0"/>
              <a:buNone/>
            </a:pPr>
            <a:endParaRPr lang="en-US" b="1" dirty="0" smtClean="0">
              <a:solidFill>
                <a:schemeClr val="tx1"/>
              </a:solidFill>
              <a:latin typeface="Calibri" pitchFamily="34" charset="0"/>
              <a:cs typeface="Calibri" pitchFamily="34" charset="0"/>
            </a:endParaRPr>
          </a:p>
          <a:p>
            <a:pPr marL="0" indent="0" algn="ctr">
              <a:buFont typeface="Arial" pitchFamily="34" charset="0"/>
              <a:buNone/>
            </a:pPr>
            <a:endParaRPr lang="en-US" b="1" dirty="0">
              <a:solidFill>
                <a:schemeClr val="tx1"/>
              </a:solidFill>
              <a:latin typeface="Calibri" pitchFamily="34" charset="0"/>
              <a:cs typeface="Calibri" pitchFamily="34" charset="0"/>
            </a:endParaRPr>
          </a:p>
          <a:p>
            <a:pPr marL="0" indent="0" algn="ctr">
              <a:buFont typeface="Arial" pitchFamily="34" charset="0"/>
              <a:buNone/>
            </a:pPr>
            <a:endParaRPr lang="en-US" b="1" dirty="0" smtClean="0">
              <a:solidFill>
                <a:schemeClr val="tx1"/>
              </a:solidFill>
              <a:latin typeface="Calibri" pitchFamily="34" charset="0"/>
              <a:cs typeface="Calibri" pitchFamily="34" charset="0"/>
            </a:endParaRPr>
          </a:p>
          <a:p>
            <a:pPr marL="0" indent="0" algn="ctr">
              <a:buFont typeface="Arial" pitchFamily="34" charset="0"/>
              <a:buNone/>
            </a:pPr>
            <a:endParaRPr lang="en-US" b="1" dirty="0">
              <a:solidFill>
                <a:schemeClr val="tx1"/>
              </a:solidFill>
              <a:latin typeface="Calibri" pitchFamily="34" charset="0"/>
              <a:cs typeface="Calibri" pitchFamily="34" charset="0"/>
            </a:endParaRPr>
          </a:p>
          <a:p>
            <a:pPr marL="0" indent="0" algn="ctr">
              <a:buFont typeface="Arial" pitchFamily="34" charset="0"/>
              <a:buNone/>
            </a:pPr>
            <a:endParaRPr lang="en-US" b="1" dirty="0" smtClean="0">
              <a:solidFill>
                <a:schemeClr val="tx1"/>
              </a:solidFill>
              <a:latin typeface="Calibri" pitchFamily="34" charset="0"/>
              <a:cs typeface="Calibri" pitchFamily="34" charset="0"/>
            </a:endParaRPr>
          </a:p>
          <a:p>
            <a:pPr marL="0" indent="0" algn="ctr">
              <a:buFont typeface="Arial" pitchFamily="34" charset="0"/>
              <a:buNone/>
            </a:pPr>
            <a:r>
              <a:rPr lang="ja-JP" altLang="en-US" b="1" dirty="0" smtClean="0">
                <a:solidFill>
                  <a:schemeClr val="tx1"/>
                </a:solidFill>
                <a:cs typeface="Calibri" pitchFamily="34" charset="0"/>
              </a:rPr>
              <a:t>桑名</a:t>
            </a:r>
            <a:r>
              <a:rPr lang="ja-JP" altLang="en-US" b="1" dirty="0">
                <a:solidFill>
                  <a:schemeClr val="tx1"/>
                </a:solidFill>
                <a:cs typeface="Calibri" pitchFamily="34" charset="0"/>
              </a:rPr>
              <a:t>由美</a:t>
            </a:r>
            <a:endParaRPr lang="en-US" b="1" dirty="0" smtClean="0">
              <a:solidFill>
                <a:schemeClr val="tx1"/>
              </a:solidFill>
              <a:cs typeface="Calibri" pitchFamily="34" charset="0"/>
            </a:endParaRPr>
          </a:p>
          <a:p>
            <a:pPr marL="0" indent="0">
              <a:buFont typeface="Arial" pitchFamily="34" charset="0"/>
              <a:buNone/>
            </a:pPr>
            <a:endParaRPr lang="en-US" sz="1500" dirty="0" smtClean="0">
              <a:solidFill>
                <a:schemeClr val="tx1"/>
              </a:solidFill>
              <a:latin typeface="Calibri" pitchFamily="34" charset="0"/>
              <a:cs typeface="Calibri" pitchFamily="34" charset="0"/>
            </a:endParaRPr>
          </a:p>
          <a:p>
            <a:pPr marL="0" indent="0" algn="r">
              <a:buFont typeface="Arial" pitchFamily="34" charset="0"/>
              <a:buNone/>
            </a:pPr>
            <a:r>
              <a:rPr lang="en-US" sz="900" dirty="0" smtClean="0">
                <a:solidFill>
                  <a:schemeClr val="tx1"/>
                </a:solidFill>
                <a:latin typeface="Times New Roman" pitchFamily="18" charset="0"/>
                <a:ea typeface="MS Mincho" pitchFamily="49" charset="-128"/>
                <a:cs typeface="Times New Roman" pitchFamily="18" charset="0"/>
              </a:rPr>
              <a:t/>
            </a:r>
            <a:br>
              <a:rPr lang="en-US" sz="900" dirty="0" smtClean="0">
                <a:solidFill>
                  <a:schemeClr val="tx1"/>
                </a:solidFill>
                <a:latin typeface="Times New Roman" pitchFamily="18" charset="0"/>
                <a:ea typeface="MS Mincho" pitchFamily="49" charset="-128"/>
                <a:cs typeface="Times New Roman" pitchFamily="18" charset="0"/>
              </a:rPr>
            </a:br>
            <a:r>
              <a:rPr lang="en-US" sz="900" b="1" dirty="0" smtClean="0">
                <a:solidFill>
                  <a:schemeClr val="tx1"/>
                </a:solidFill>
                <a:latin typeface="Times New Roman" pitchFamily="18" charset="0"/>
                <a:ea typeface="MS Mincho" pitchFamily="49" charset="-128"/>
                <a:cs typeface="Times New Roman" pitchFamily="18" charset="0"/>
              </a:rPr>
              <a:t>© Cook Pine Solutions LLC 2011. All rights reserved</a:t>
            </a:r>
          </a:p>
          <a:p>
            <a:pPr marL="0" indent="0" algn="r">
              <a:buNone/>
            </a:pPr>
            <a:r>
              <a:rPr lang="ja-JP" altLang="en-US" sz="700" dirty="0">
                <a:solidFill>
                  <a:schemeClr val="tx1"/>
                </a:solidFill>
                <a:latin typeface="Times New Roman" pitchFamily="18" charset="0"/>
                <a:ea typeface="MS Mincho" pitchFamily="49" charset="-128"/>
                <a:cs typeface="Times New Roman" pitchFamily="18" charset="0"/>
              </a:rPr>
              <a:t>参</a:t>
            </a:r>
            <a:r>
              <a:rPr lang="ja-JP" altLang="en-US" sz="700" dirty="0" smtClean="0">
                <a:solidFill>
                  <a:schemeClr val="tx1"/>
                </a:solidFill>
                <a:latin typeface="Times New Roman" pitchFamily="18" charset="0"/>
                <a:ea typeface="MS Mincho" pitchFamily="49" charset="-128"/>
                <a:cs typeface="Times New Roman" pitchFamily="18" charset="0"/>
              </a:rPr>
              <a:t>照</a:t>
            </a:r>
            <a:r>
              <a:rPr lang="en-US" altLang="ja-JP" sz="700" dirty="0" smtClean="0">
                <a:solidFill>
                  <a:schemeClr val="tx1"/>
                </a:solidFill>
                <a:latin typeface="Times New Roman" pitchFamily="18" charset="0"/>
                <a:ea typeface="MS Mincho" pitchFamily="49" charset="-128"/>
                <a:cs typeface="Times New Roman" pitchFamily="18" charset="0"/>
              </a:rPr>
              <a:t>: </a:t>
            </a:r>
            <a:r>
              <a:rPr lang="en-US" sz="700" dirty="0" smtClean="0">
                <a:solidFill>
                  <a:schemeClr val="tx1"/>
                </a:solidFill>
                <a:latin typeface="Times New Roman" pitchFamily="18" charset="0"/>
                <a:ea typeface="MS Mincho" pitchFamily="49" charset="-128"/>
                <a:cs typeface="Times New Roman" pitchFamily="18" charset="0"/>
              </a:rPr>
              <a:t>http</a:t>
            </a:r>
            <a:r>
              <a:rPr lang="en-US" sz="700" dirty="0">
                <a:solidFill>
                  <a:schemeClr val="tx1"/>
                </a:solidFill>
                <a:latin typeface="Times New Roman" pitchFamily="18" charset="0"/>
                <a:ea typeface="MS Mincho" pitchFamily="49" charset="-128"/>
                <a:cs typeface="Times New Roman" pitchFamily="18" charset="0"/>
              </a:rPr>
              <a:t>://</a:t>
            </a:r>
            <a:r>
              <a:rPr lang="en-US" sz="700" dirty="0" smtClean="0">
                <a:solidFill>
                  <a:schemeClr val="tx1"/>
                </a:solidFill>
                <a:latin typeface="Times New Roman" pitchFamily="18" charset="0"/>
                <a:ea typeface="MS Mincho" pitchFamily="49" charset="-128"/>
                <a:cs typeface="Times New Roman" pitchFamily="18" charset="0"/>
              </a:rPr>
              <a:t>ijauorenpink.blogspot.com/2011/01/senyum-2-d-fullest.html</a:t>
            </a:r>
            <a:endParaRPr lang="en-US" sz="700" dirty="0">
              <a:solidFill>
                <a:schemeClr val="tx1"/>
              </a:solidFill>
              <a:latin typeface="Times New Roman" pitchFamily="18" charset="0"/>
              <a:ea typeface="MS Mincho" pitchFamily="49" charset="-128"/>
              <a:cs typeface="Times New Roman" pitchFamily="18" charset="0"/>
            </a:endParaRPr>
          </a:p>
        </p:txBody>
      </p:sp>
      <p:pic>
        <p:nvPicPr>
          <p:cNvPr id="6" name="Picture 3" descr="http://4.bp.blogspot.com/-BBZ5eEWfR4g/TYi4Wn8X_aI/AAAAAAAAAJM/ExFjJKHSgWY/s1600/personality%2B%25281%25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2646475"/>
            <a:ext cx="1751509" cy="2001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8400" y="728759"/>
            <a:ext cx="1866900" cy="24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2129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ja-JP" altLang="en-US" sz="3800" b="1" dirty="0">
                <a:latin typeface="MS Mincho" pitchFamily="49" charset="-128"/>
                <a:ea typeface="MS Mincho" pitchFamily="49" charset="-128"/>
                <a:cs typeface="Calibri" pitchFamily="34" charset="0"/>
              </a:rPr>
              <a:t>あなたの性格タイプは</a:t>
            </a:r>
            <a:r>
              <a:rPr lang="en-US" sz="3800" b="1" dirty="0">
                <a:latin typeface="MS Mincho" pitchFamily="49" charset="-128"/>
                <a:ea typeface="MS Mincho" pitchFamily="49" charset="-128"/>
                <a:cs typeface="Calibri" pitchFamily="34" charset="0"/>
              </a:rPr>
              <a:t>? </a:t>
            </a:r>
            <a:r>
              <a:rPr lang="ja-JP" altLang="en-US" sz="3800" b="1" dirty="0">
                <a:latin typeface="MS Mincho" pitchFamily="49" charset="-128"/>
                <a:ea typeface="MS Mincho" pitchFamily="49" charset="-128"/>
                <a:cs typeface="Calibri" pitchFamily="34" charset="0"/>
              </a:rPr>
              <a:t>　</a:t>
            </a:r>
            <a:r>
              <a:rPr lang="en-US" altLang="ja-JP" sz="3800" b="1" dirty="0" smtClean="0">
                <a:latin typeface="MS Mincho" pitchFamily="49" charset="-128"/>
                <a:ea typeface="MS Mincho" pitchFamily="49" charset="-128"/>
                <a:cs typeface="Calibri" pitchFamily="34" charset="0"/>
              </a:rPr>
              <a:t/>
            </a:r>
            <a:br>
              <a:rPr lang="en-US" altLang="ja-JP" sz="3800" b="1" dirty="0" smtClean="0">
                <a:latin typeface="MS Mincho" pitchFamily="49" charset="-128"/>
                <a:ea typeface="MS Mincho" pitchFamily="49" charset="-128"/>
                <a:cs typeface="Calibri" pitchFamily="34" charset="0"/>
              </a:rPr>
            </a:br>
            <a:r>
              <a:rPr lang="ja-JP" altLang="en-US" sz="3800" b="1" dirty="0" smtClean="0">
                <a:latin typeface="MS Mincho" pitchFamily="49" charset="-128"/>
                <a:ea typeface="MS Mincho" pitchFamily="49" charset="-128"/>
                <a:cs typeface="Calibri" pitchFamily="34" charset="0"/>
              </a:rPr>
              <a:t>三</a:t>
            </a:r>
            <a:r>
              <a:rPr lang="ja-JP" altLang="en-US" sz="3800" b="1" dirty="0">
                <a:latin typeface="MS Mincho" pitchFamily="49" charset="-128"/>
                <a:ea typeface="MS Mincho" pitchFamily="49" charset="-128"/>
                <a:cs typeface="Calibri" pitchFamily="34" charset="0"/>
              </a:rPr>
              <a:t>木谷晴子</a:t>
            </a:r>
            <a:r>
              <a:rPr lang="ja-JP" altLang="en-US" sz="3800" b="1" dirty="0" smtClean="0">
                <a:latin typeface="MS Mincho" pitchFamily="49" charset="-128"/>
                <a:ea typeface="MS Mincho" pitchFamily="49" charset="-128"/>
                <a:cs typeface="Calibri" pitchFamily="34" charset="0"/>
              </a:rPr>
              <a:t>様</a:t>
            </a:r>
            <a:endParaRPr lang="en-US" sz="3800" dirty="0">
              <a:latin typeface="MS Mincho" pitchFamily="49" charset="-128"/>
              <a:ea typeface="MS Mincho" pitchFamily="49" charset="-128"/>
            </a:endParaRPr>
          </a:p>
        </p:txBody>
      </p:sp>
      <p:sp>
        <p:nvSpPr>
          <p:cNvPr id="7" name="Content Placeholder 2"/>
          <p:cNvSpPr>
            <a:spLocks noGrp="1"/>
          </p:cNvSpPr>
          <p:nvPr>
            <p:ph idx="1"/>
          </p:nvPr>
        </p:nvSpPr>
        <p:spPr>
          <a:xfrm>
            <a:off x="1463040" y="2057400"/>
            <a:ext cx="6196405" cy="3603812"/>
          </a:xfrm>
        </p:spPr>
        <p:txBody>
          <a:bodyPr>
            <a:normAutofit/>
          </a:bodyPr>
          <a:lstStyle/>
          <a:p>
            <a:pPr marL="0" indent="0">
              <a:buNone/>
            </a:pPr>
            <a:r>
              <a:rPr lang="ja-JP" altLang="en-US" sz="2200" dirty="0">
                <a:solidFill>
                  <a:schemeClr val="tx1"/>
                </a:solidFill>
                <a:latin typeface="Calibri" pitchFamily="34" charset="0"/>
                <a:cs typeface="Calibri" pitchFamily="34" charset="0"/>
              </a:rPr>
              <a:t>テス</a:t>
            </a:r>
            <a:r>
              <a:rPr lang="ja-JP" altLang="en-US" sz="2200" dirty="0" smtClean="0">
                <a:solidFill>
                  <a:schemeClr val="tx1"/>
                </a:solidFill>
                <a:latin typeface="Calibri" pitchFamily="34" charset="0"/>
                <a:cs typeface="Calibri" pitchFamily="34" charset="0"/>
              </a:rPr>
              <a:t>トの結果によると、</a:t>
            </a:r>
            <a:r>
              <a:rPr lang="en-US" altLang="ja-JP" sz="2200" dirty="0" smtClean="0">
                <a:solidFill>
                  <a:schemeClr val="tx1"/>
                </a:solidFill>
                <a:latin typeface="Calibri" pitchFamily="34" charset="0"/>
                <a:cs typeface="Calibri" pitchFamily="34" charset="0"/>
              </a:rPr>
              <a:t/>
            </a:r>
            <a:br>
              <a:rPr lang="en-US" altLang="ja-JP" sz="2200" dirty="0" smtClean="0">
                <a:solidFill>
                  <a:schemeClr val="tx1"/>
                </a:solidFill>
                <a:latin typeface="Calibri" pitchFamily="34" charset="0"/>
                <a:cs typeface="Calibri" pitchFamily="34" charset="0"/>
              </a:rPr>
            </a:br>
            <a:r>
              <a:rPr lang="ja-JP" altLang="en-US" sz="2200" dirty="0" smtClean="0">
                <a:solidFill>
                  <a:schemeClr val="tx1"/>
                </a:solidFill>
                <a:latin typeface="Calibri" pitchFamily="34" charset="0"/>
                <a:cs typeface="Calibri" pitchFamily="34" charset="0"/>
              </a:rPr>
              <a:t>あなたの性格のタイプは</a:t>
            </a:r>
            <a:r>
              <a:rPr lang="ja-JP" altLang="en-US" sz="2200" u="sng" dirty="0">
                <a:latin typeface="Calibri" pitchFamily="34" charset="0"/>
                <a:cs typeface="Calibri" pitchFamily="34" charset="0"/>
              </a:rPr>
              <a:t>作曲</a:t>
            </a:r>
            <a:r>
              <a:rPr lang="ja-JP" altLang="en-US" sz="2200" u="sng" dirty="0" smtClean="0">
                <a:latin typeface="Calibri" pitchFamily="34" charset="0"/>
                <a:cs typeface="Calibri" pitchFamily="34" charset="0"/>
              </a:rPr>
              <a:t>家</a:t>
            </a:r>
            <a:r>
              <a:rPr lang="en-US" sz="2200" u="sng" dirty="0" smtClean="0">
                <a:solidFill>
                  <a:schemeClr val="tx1"/>
                </a:solidFill>
                <a:latin typeface="Times New Roman" pitchFamily="18" charset="0"/>
                <a:cs typeface="Times New Roman" pitchFamily="18" charset="0"/>
              </a:rPr>
              <a:t>(ISFP)</a:t>
            </a:r>
            <a:r>
              <a:rPr lang="ja-JP" altLang="en-US" sz="2200" dirty="0">
                <a:solidFill>
                  <a:schemeClr val="tx1"/>
                </a:solidFill>
                <a:latin typeface="Calibri" pitchFamily="34" charset="0"/>
                <a:cs typeface="Calibri" pitchFamily="34" charset="0"/>
              </a:rPr>
              <a:t>です。</a:t>
            </a:r>
            <a:endParaRPr lang="en-US" sz="2200" dirty="0">
              <a:solidFill>
                <a:schemeClr val="tx1"/>
              </a:solidFill>
              <a:latin typeface="Calibri" pitchFamily="34" charset="0"/>
              <a:cs typeface="Calibri" pitchFamily="34" charset="0"/>
            </a:endParaRPr>
          </a:p>
        </p:txBody>
      </p:sp>
      <p:sp>
        <p:nvSpPr>
          <p:cNvPr id="27" name="TextBox 26"/>
          <p:cNvSpPr txBox="1"/>
          <p:nvPr/>
        </p:nvSpPr>
        <p:spPr>
          <a:xfrm>
            <a:off x="914400" y="5984917"/>
            <a:ext cx="2743200" cy="215444"/>
          </a:xfrm>
          <a:prstGeom prst="rect">
            <a:avLst/>
          </a:prstGeom>
          <a:noFill/>
        </p:spPr>
        <p:txBody>
          <a:bodyPr wrap="square" rtlCol="0">
            <a:spAutoFit/>
          </a:bodyPr>
          <a:lstStyle/>
          <a:p>
            <a:r>
              <a:rPr lang="ja-JP" altLang="en-US" sz="800" dirty="0">
                <a:latin typeface="Times New Roman" pitchFamily="18" charset="0"/>
                <a:ea typeface="MS Mincho" pitchFamily="49" charset="-128"/>
                <a:cs typeface="Times New Roman" pitchFamily="18" charset="0"/>
              </a:rPr>
              <a:t>出所</a:t>
            </a:r>
            <a:r>
              <a:rPr lang="en-US" sz="800" dirty="0" smtClean="0">
                <a:latin typeface="Times New Roman" pitchFamily="18" charset="0"/>
                <a:ea typeface="MS Mincho" pitchFamily="49" charset="-128"/>
                <a:cs typeface="Times New Roman" pitchFamily="18" charset="0"/>
              </a:rPr>
              <a:t>: David W. </a:t>
            </a:r>
            <a:r>
              <a:rPr lang="en-US" sz="800" dirty="0" err="1" smtClean="0">
                <a:latin typeface="Times New Roman" pitchFamily="18" charset="0"/>
                <a:ea typeface="MS Mincho" pitchFamily="49" charset="-128"/>
                <a:cs typeface="Times New Roman" pitchFamily="18" charset="0"/>
              </a:rPr>
              <a:t>Keirsey</a:t>
            </a:r>
            <a:endParaRPr lang="en-US" sz="800" dirty="0">
              <a:latin typeface="Times New Roman" pitchFamily="18" charset="0"/>
              <a:ea typeface="MS Mincho" pitchFamily="49" charset="-128"/>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825010"/>
            <a:ext cx="4091311" cy="3326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797359" y="3657600"/>
            <a:ext cx="927041" cy="76200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4025548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7010400" y="1874926"/>
            <a:ext cx="1219200" cy="2163674"/>
            <a:chOff x="914400" y="1905000"/>
            <a:chExt cx="1219200" cy="2163674"/>
          </a:xfrm>
        </p:grpSpPr>
        <p:sp>
          <p:nvSpPr>
            <p:cNvPr id="3" name="TextBox 2"/>
            <p:cNvSpPr txBox="1"/>
            <p:nvPr/>
          </p:nvSpPr>
          <p:spPr>
            <a:xfrm>
              <a:off x="914400" y="1905000"/>
              <a:ext cx="1219200" cy="276999"/>
            </a:xfrm>
            <a:prstGeom prst="rect">
              <a:avLst/>
            </a:prstGeom>
            <a:noFill/>
          </p:spPr>
          <p:txBody>
            <a:bodyPr wrap="square" rtlCol="0">
              <a:spAutoFit/>
            </a:bodyPr>
            <a:lstStyle/>
            <a:p>
              <a:r>
                <a:rPr lang="ja-JP" altLang="en-US" sz="1200" b="1" dirty="0" smtClean="0">
                  <a:latin typeface="Times new ｒoman"/>
                </a:rPr>
                <a:t>外向型</a:t>
              </a:r>
              <a:r>
                <a:rPr lang="en-US" sz="1200" b="1" dirty="0" smtClean="0">
                  <a:latin typeface="Times new ｒoman"/>
                </a:rPr>
                <a:t> </a:t>
              </a:r>
              <a:r>
                <a:rPr lang="en-US" sz="1200" b="1" dirty="0" smtClean="0">
                  <a:solidFill>
                    <a:srgbClr val="002060"/>
                  </a:solidFill>
                  <a:latin typeface="Times new ｒoman"/>
                </a:rPr>
                <a:t>E</a:t>
              </a:r>
              <a:endParaRPr lang="en-US" sz="1200" b="1" dirty="0">
                <a:solidFill>
                  <a:srgbClr val="002060"/>
                </a:solidFill>
                <a:latin typeface="Times new ｒoman"/>
              </a:endParaRPr>
            </a:p>
          </p:txBody>
        </p:sp>
        <p:sp>
          <p:nvSpPr>
            <p:cNvPr id="10" name="TextBox 9"/>
            <p:cNvSpPr txBox="1"/>
            <p:nvPr/>
          </p:nvSpPr>
          <p:spPr>
            <a:xfrm>
              <a:off x="914400" y="2514600"/>
              <a:ext cx="1219200" cy="276999"/>
            </a:xfrm>
            <a:prstGeom prst="rect">
              <a:avLst/>
            </a:prstGeom>
            <a:noFill/>
          </p:spPr>
          <p:txBody>
            <a:bodyPr wrap="square" rtlCol="0">
              <a:spAutoFit/>
            </a:bodyPr>
            <a:lstStyle/>
            <a:p>
              <a:r>
                <a:rPr lang="ja-JP" altLang="en-US" sz="1200" b="1" dirty="0" smtClean="0">
                  <a:latin typeface="Times new ｒoman"/>
                </a:rPr>
                <a:t>現実型</a:t>
              </a:r>
              <a:r>
                <a:rPr lang="en-US" sz="1200" b="1" dirty="0" smtClean="0">
                  <a:latin typeface="Times new ｒoman"/>
                </a:rPr>
                <a:t> </a:t>
              </a:r>
              <a:r>
                <a:rPr lang="en-US" sz="1200" b="1" dirty="0" smtClean="0">
                  <a:solidFill>
                    <a:schemeClr val="accent1">
                      <a:lumMod val="75000"/>
                    </a:schemeClr>
                  </a:solidFill>
                  <a:latin typeface="Times new ｒoman"/>
                </a:rPr>
                <a:t>S</a:t>
              </a:r>
              <a:endParaRPr lang="en-US" sz="1200" b="1" dirty="0">
                <a:solidFill>
                  <a:schemeClr val="accent1">
                    <a:lumMod val="75000"/>
                  </a:schemeClr>
                </a:solidFill>
                <a:latin typeface="Times new ｒoman"/>
              </a:endParaRPr>
            </a:p>
          </p:txBody>
        </p:sp>
        <p:sp>
          <p:nvSpPr>
            <p:cNvPr id="11" name="TextBox 10"/>
            <p:cNvSpPr txBox="1"/>
            <p:nvPr/>
          </p:nvSpPr>
          <p:spPr>
            <a:xfrm>
              <a:off x="914400" y="3152001"/>
              <a:ext cx="1219200" cy="276999"/>
            </a:xfrm>
            <a:prstGeom prst="rect">
              <a:avLst/>
            </a:prstGeom>
            <a:noFill/>
          </p:spPr>
          <p:txBody>
            <a:bodyPr wrap="square" rtlCol="0">
              <a:spAutoFit/>
            </a:bodyPr>
            <a:lstStyle/>
            <a:p>
              <a:r>
                <a:rPr lang="ja-JP" altLang="en-US" sz="1200" b="1" dirty="0" smtClean="0">
                  <a:latin typeface="Times new ｒoman"/>
                </a:rPr>
                <a:t>考える人</a:t>
              </a:r>
              <a:r>
                <a:rPr lang="en-US" sz="1200" b="1" dirty="0" smtClean="0">
                  <a:solidFill>
                    <a:srgbClr val="002060"/>
                  </a:solidFill>
                  <a:latin typeface="Times new ｒoman"/>
                </a:rPr>
                <a:t>T</a:t>
              </a:r>
              <a:endParaRPr lang="en-US" sz="1200" b="1" dirty="0">
                <a:solidFill>
                  <a:srgbClr val="002060"/>
                </a:solidFill>
                <a:latin typeface="Times new ｒoman"/>
              </a:endParaRPr>
            </a:p>
          </p:txBody>
        </p:sp>
        <p:sp>
          <p:nvSpPr>
            <p:cNvPr id="12" name="TextBox 11"/>
            <p:cNvSpPr txBox="1"/>
            <p:nvPr/>
          </p:nvSpPr>
          <p:spPr>
            <a:xfrm>
              <a:off x="914400" y="3791675"/>
              <a:ext cx="1219200" cy="276999"/>
            </a:xfrm>
            <a:prstGeom prst="rect">
              <a:avLst/>
            </a:prstGeom>
            <a:noFill/>
          </p:spPr>
          <p:txBody>
            <a:bodyPr wrap="square" rtlCol="0">
              <a:spAutoFit/>
            </a:bodyPr>
            <a:lstStyle/>
            <a:p>
              <a:r>
                <a:rPr lang="ja-JP" altLang="en-US" sz="1200" b="1" dirty="0" smtClean="0">
                  <a:latin typeface="Times new ｒoman"/>
                </a:rPr>
                <a:t>判断する人</a:t>
              </a:r>
              <a:r>
                <a:rPr lang="en-US" sz="1200" b="1" dirty="0" smtClean="0">
                  <a:latin typeface="Times new ｒoman"/>
                </a:rPr>
                <a:t> </a:t>
              </a:r>
              <a:r>
                <a:rPr lang="en-US" sz="1200" b="1" dirty="0" smtClean="0">
                  <a:solidFill>
                    <a:srgbClr val="002060"/>
                  </a:solidFill>
                  <a:latin typeface="Times new ｒoman"/>
                </a:rPr>
                <a:t>J</a:t>
              </a:r>
              <a:endParaRPr lang="en-US" sz="1200" b="1" dirty="0">
                <a:solidFill>
                  <a:srgbClr val="002060"/>
                </a:solidFill>
                <a:latin typeface="Times new ｒoman"/>
              </a:endParaRPr>
            </a:p>
          </p:txBody>
        </p:sp>
      </p:grpSp>
      <p:grpSp>
        <p:nvGrpSpPr>
          <p:cNvPr id="32" name="Group 31"/>
          <p:cNvGrpSpPr/>
          <p:nvPr/>
        </p:nvGrpSpPr>
        <p:grpSpPr>
          <a:xfrm>
            <a:off x="990600" y="1872179"/>
            <a:ext cx="1219200" cy="2133600"/>
            <a:chOff x="7049946" y="1905000"/>
            <a:chExt cx="1219200" cy="2133600"/>
          </a:xfrm>
        </p:grpSpPr>
        <p:sp>
          <p:nvSpPr>
            <p:cNvPr id="13" name="TextBox 12"/>
            <p:cNvSpPr txBox="1"/>
            <p:nvPr/>
          </p:nvSpPr>
          <p:spPr>
            <a:xfrm>
              <a:off x="7049946" y="1905000"/>
              <a:ext cx="1219200" cy="276999"/>
            </a:xfrm>
            <a:prstGeom prst="rect">
              <a:avLst/>
            </a:prstGeom>
            <a:noFill/>
          </p:spPr>
          <p:txBody>
            <a:bodyPr wrap="square" rtlCol="0">
              <a:spAutoFit/>
            </a:bodyPr>
            <a:lstStyle/>
            <a:p>
              <a:pPr algn="r"/>
              <a:r>
                <a:rPr lang="en-US" sz="1200" b="1" dirty="0" smtClean="0">
                  <a:solidFill>
                    <a:schemeClr val="accent1">
                      <a:lumMod val="75000"/>
                    </a:schemeClr>
                  </a:solidFill>
                  <a:latin typeface="Times new ｒoman"/>
                </a:rPr>
                <a:t>I</a:t>
              </a:r>
              <a:r>
                <a:rPr lang="en-US" sz="1200" b="1" dirty="0" smtClean="0">
                  <a:solidFill>
                    <a:srgbClr val="0070C0"/>
                  </a:solidFill>
                  <a:latin typeface="Times new ｒoman"/>
                </a:rPr>
                <a:t> </a:t>
              </a:r>
              <a:r>
                <a:rPr lang="ja-JP" altLang="en-US" sz="1200" b="1" dirty="0" smtClean="0">
                  <a:latin typeface="Times new ｒoman"/>
                </a:rPr>
                <a:t>内向型</a:t>
              </a:r>
              <a:endParaRPr lang="en-US" sz="1200" b="1" dirty="0">
                <a:latin typeface="Times new ｒoman"/>
              </a:endParaRPr>
            </a:p>
          </p:txBody>
        </p:sp>
        <p:sp>
          <p:nvSpPr>
            <p:cNvPr id="17" name="TextBox 16"/>
            <p:cNvSpPr txBox="1"/>
            <p:nvPr/>
          </p:nvSpPr>
          <p:spPr>
            <a:xfrm>
              <a:off x="7049946" y="2542401"/>
              <a:ext cx="1219200" cy="276999"/>
            </a:xfrm>
            <a:prstGeom prst="rect">
              <a:avLst/>
            </a:prstGeom>
            <a:noFill/>
          </p:spPr>
          <p:txBody>
            <a:bodyPr wrap="square" rtlCol="0">
              <a:spAutoFit/>
            </a:bodyPr>
            <a:lstStyle/>
            <a:p>
              <a:pPr algn="r"/>
              <a:r>
                <a:rPr lang="en-US" sz="1200" b="1" dirty="0" smtClean="0">
                  <a:solidFill>
                    <a:srgbClr val="002060"/>
                  </a:solidFill>
                  <a:latin typeface="Times new ｒoman"/>
                </a:rPr>
                <a:t>N</a:t>
              </a:r>
              <a:r>
                <a:rPr lang="en-US" sz="1200" b="1" dirty="0" smtClean="0">
                  <a:solidFill>
                    <a:srgbClr val="0070C0"/>
                  </a:solidFill>
                  <a:latin typeface="Times new ｒoman"/>
                </a:rPr>
                <a:t> </a:t>
              </a:r>
              <a:r>
                <a:rPr lang="ja-JP" altLang="en-US" sz="1200" b="1" dirty="0" smtClean="0">
                  <a:latin typeface="Times new ｒoman"/>
                </a:rPr>
                <a:t>直感</a:t>
              </a:r>
              <a:r>
                <a:rPr lang="ja-JP" altLang="en-US" sz="1200" b="1" dirty="0">
                  <a:latin typeface="Times new ｒoman"/>
                </a:rPr>
                <a:t>型</a:t>
              </a:r>
              <a:endParaRPr lang="en-US" sz="1200" b="1" dirty="0">
                <a:latin typeface="Times new ｒoman"/>
              </a:endParaRPr>
            </a:p>
          </p:txBody>
        </p:sp>
        <p:sp>
          <p:nvSpPr>
            <p:cNvPr id="18" name="TextBox 17"/>
            <p:cNvSpPr txBox="1"/>
            <p:nvPr/>
          </p:nvSpPr>
          <p:spPr>
            <a:xfrm>
              <a:off x="7049946" y="3152000"/>
              <a:ext cx="1219200" cy="276999"/>
            </a:xfrm>
            <a:prstGeom prst="rect">
              <a:avLst/>
            </a:prstGeom>
            <a:noFill/>
          </p:spPr>
          <p:txBody>
            <a:bodyPr wrap="square" rtlCol="0">
              <a:spAutoFit/>
            </a:bodyPr>
            <a:lstStyle>
              <a:defPPr>
                <a:defRPr lang="en-US"/>
              </a:defPPr>
              <a:lvl1pPr>
                <a:defRPr sz="1200" b="1">
                  <a:solidFill>
                    <a:srgbClr val="0070C0"/>
                  </a:solidFill>
                  <a:latin typeface="Century Gothic"/>
                </a:defRPr>
              </a:lvl1pPr>
            </a:lstStyle>
            <a:p>
              <a:pPr algn="r"/>
              <a:r>
                <a:rPr lang="en-US" dirty="0">
                  <a:solidFill>
                    <a:schemeClr val="accent1">
                      <a:lumMod val="75000"/>
                    </a:schemeClr>
                  </a:solidFill>
                  <a:latin typeface="Times new ｒoman"/>
                </a:rPr>
                <a:t>F</a:t>
              </a:r>
              <a:r>
                <a:rPr lang="en-US" dirty="0">
                  <a:latin typeface="Times new ｒoman"/>
                </a:rPr>
                <a:t> </a:t>
              </a:r>
              <a:r>
                <a:rPr lang="ja-JP" altLang="en-US" dirty="0" smtClean="0">
                  <a:solidFill>
                    <a:schemeClr val="tx1"/>
                  </a:solidFill>
                  <a:latin typeface="Times new ｒoman"/>
                </a:rPr>
                <a:t>感じる人</a:t>
              </a:r>
              <a:endParaRPr lang="en-US" dirty="0">
                <a:solidFill>
                  <a:schemeClr val="tx1"/>
                </a:solidFill>
                <a:latin typeface="Times new ｒoman"/>
              </a:endParaRPr>
            </a:p>
          </p:txBody>
        </p:sp>
        <p:sp>
          <p:nvSpPr>
            <p:cNvPr id="19" name="TextBox 18"/>
            <p:cNvSpPr txBox="1"/>
            <p:nvPr/>
          </p:nvSpPr>
          <p:spPr>
            <a:xfrm>
              <a:off x="7049946" y="3761601"/>
              <a:ext cx="1219200" cy="276999"/>
            </a:xfrm>
            <a:prstGeom prst="rect">
              <a:avLst/>
            </a:prstGeom>
            <a:noFill/>
          </p:spPr>
          <p:txBody>
            <a:bodyPr wrap="square" rtlCol="0">
              <a:spAutoFit/>
            </a:bodyPr>
            <a:lstStyle/>
            <a:p>
              <a:pPr algn="r"/>
              <a:r>
                <a:rPr lang="en-US" sz="1200" b="1" dirty="0" smtClean="0">
                  <a:solidFill>
                    <a:schemeClr val="accent1">
                      <a:lumMod val="75000"/>
                    </a:schemeClr>
                  </a:solidFill>
                  <a:latin typeface="Times new ｒoman"/>
                </a:rPr>
                <a:t>P</a:t>
              </a:r>
              <a:r>
                <a:rPr lang="en-US" sz="1200" b="1" dirty="0" smtClean="0">
                  <a:solidFill>
                    <a:srgbClr val="0070C0"/>
                  </a:solidFill>
                  <a:latin typeface="Times new ｒoman"/>
                </a:rPr>
                <a:t> </a:t>
              </a:r>
              <a:r>
                <a:rPr lang="ja-JP" altLang="en-US" sz="1200" b="1" dirty="0" smtClean="0">
                  <a:latin typeface="Times new ｒoman"/>
                </a:rPr>
                <a:t>認識する人</a:t>
              </a:r>
              <a:endParaRPr lang="en-US" sz="1200" b="1" dirty="0">
                <a:latin typeface="Times new ｒoman"/>
              </a:endParaRPr>
            </a:p>
          </p:txBody>
        </p:sp>
      </p:grpSp>
      <p:sp>
        <p:nvSpPr>
          <p:cNvPr id="2" name="Title 1"/>
          <p:cNvSpPr>
            <a:spLocks noGrp="1"/>
          </p:cNvSpPr>
          <p:nvPr>
            <p:ph type="title"/>
          </p:nvPr>
        </p:nvSpPr>
        <p:spPr>
          <a:xfrm>
            <a:off x="1095023" y="893783"/>
            <a:ext cx="6677377" cy="630217"/>
          </a:xfrm>
        </p:spPr>
        <p:txBody>
          <a:bodyPr>
            <a:normAutofit fontScale="90000"/>
          </a:bodyPr>
          <a:lstStyle/>
          <a:p>
            <a:r>
              <a:rPr lang="ja-JP" altLang="en-US" b="1" dirty="0">
                <a:latin typeface="Calibri" pitchFamily="34" charset="0"/>
                <a:cs typeface="Calibri" pitchFamily="34" charset="0"/>
              </a:rPr>
              <a:t>もっとよく自分を知ろ</a:t>
            </a:r>
            <a:r>
              <a:rPr lang="ja-JP" altLang="en-US" b="1" dirty="0" smtClean="0">
                <a:latin typeface="Calibri" pitchFamily="34" charset="0"/>
                <a:cs typeface="Calibri" pitchFamily="34" charset="0"/>
              </a:rPr>
              <a:t>う</a:t>
            </a:r>
            <a:endParaRPr lang="en-US" dirty="0"/>
          </a:p>
        </p:txBody>
      </p:sp>
      <p:sp>
        <p:nvSpPr>
          <p:cNvPr id="20" name="Content Placeholder 2"/>
          <p:cNvSpPr>
            <a:spLocks noGrp="1"/>
          </p:cNvSpPr>
          <p:nvPr>
            <p:ph idx="1"/>
          </p:nvPr>
        </p:nvSpPr>
        <p:spPr>
          <a:xfrm>
            <a:off x="1600200" y="4499782"/>
            <a:ext cx="6196405" cy="1520018"/>
          </a:xfrm>
        </p:spPr>
        <p:txBody>
          <a:bodyPr>
            <a:normAutofit/>
          </a:bodyPr>
          <a:lstStyle/>
          <a:p>
            <a:pPr algn="just">
              <a:buClr>
                <a:schemeClr val="accent4">
                  <a:lumMod val="75000"/>
                </a:schemeClr>
              </a:buClr>
              <a:buFont typeface="Wingdings" pitchFamily="2" charset="2"/>
              <a:buChar char="Ø"/>
            </a:pPr>
            <a:r>
              <a:rPr lang="ja-JP" altLang="en-US" sz="1500" dirty="0">
                <a:latin typeface="Calibri" pitchFamily="34" charset="0"/>
                <a:cs typeface="Calibri" pitchFamily="34" charset="0"/>
              </a:rPr>
              <a:t>ピースメー</a:t>
            </a:r>
            <a:r>
              <a:rPr lang="ja-JP" altLang="en-US" sz="1500">
                <a:latin typeface="Calibri" pitchFamily="34" charset="0"/>
                <a:cs typeface="Calibri" pitchFamily="34" charset="0"/>
              </a:rPr>
              <a:t>カ</a:t>
            </a:r>
            <a:r>
              <a:rPr lang="ja-JP" altLang="en-US" sz="1500" smtClean="0">
                <a:latin typeface="Calibri" pitchFamily="34" charset="0"/>
                <a:cs typeface="Calibri" pitchFamily="34" charset="0"/>
              </a:rPr>
              <a:t>ー</a:t>
            </a:r>
            <a:r>
              <a:rPr lang="ja-JP" altLang="en-US" sz="1500">
                <a:latin typeface="Calibri" pitchFamily="34" charset="0"/>
                <a:cs typeface="Calibri" pitchFamily="34" charset="0"/>
              </a:rPr>
              <a:t>／</a:t>
            </a:r>
            <a:r>
              <a:rPr lang="ja-JP" altLang="en-US" sz="1500" smtClean="0">
                <a:latin typeface="Calibri" pitchFamily="34" charset="0"/>
                <a:cs typeface="Calibri" pitchFamily="34" charset="0"/>
              </a:rPr>
              <a:t>仲</a:t>
            </a:r>
            <a:r>
              <a:rPr lang="ja-JP" altLang="en-US" sz="1500" dirty="0">
                <a:latin typeface="Calibri" pitchFamily="34" charset="0"/>
                <a:cs typeface="Calibri" pitchFamily="34" charset="0"/>
              </a:rPr>
              <a:t>裁</a:t>
            </a:r>
            <a:r>
              <a:rPr lang="ja-JP" altLang="en-US" sz="1500" dirty="0" smtClean="0">
                <a:latin typeface="Calibri" pitchFamily="34" charset="0"/>
                <a:cs typeface="Calibri" pitchFamily="34" charset="0"/>
              </a:rPr>
              <a:t>人</a:t>
            </a:r>
            <a:endParaRPr lang="en-US" altLang="ja-JP" sz="1500" dirty="0" smtClean="0">
              <a:latin typeface="Calibri" pitchFamily="34" charset="0"/>
              <a:cs typeface="Calibri" pitchFamily="34" charset="0"/>
            </a:endParaRPr>
          </a:p>
          <a:p>
            <a:pPr algn="just">
              <a:buClr>
                <a:schemeClr val="accent4">
                  <a:lumMod val="75000"/>
                </a:schemeClr>
              </a:buClr>
              <a:buFont typeface="Wingdings" pitchFamily="2" charset="2"/>
              <a:buChar char="Ø"/>
            </a:pPr>
            <a:r>
              <a:rPr lang="ja-JP" altLang="en-US" sz="1500" dirty="0" smtClean="0">
                <a:latin typeface="Calibri" pitchFamily="34" charset="0"/>
                <a:cs typeface="Calibri" pitchFamily="34" charset="0"/>
              </a:rPr>
              <a:t>非</a:t>
            </a:r>
            <a:r>
              <a:rPr lang="ja-JP" altLang="en-US" sz="1500" dirty="0">
                <a:latin typeface="Calibri" pitchFamily="34" charset="0"/>
                <a:cs typeface="Calibri" pitchFamily="34" charset="0"/>
              </a:rPr>
              <a:t>常に表情も優しく、遠慮深く、友好的で、人の気持ちにも敏感、不和を避け、自分の意見や価値観を他者に押し付けません</a:t>
            </a:r>
            <a:r>
              <a:rPr lang="ja-JP" altLang="en-US" sz="1500" dirty="0" smtClean="0">
                <a:latin typeface="Calibri" pitchFamily="34" charset="0"/>
                <a:cs typeface="Calibri" pitchFamily="34" charset="0"/>
              </a:rPr>
              <a:t>。</a:t>
            </a:r>
            <a:endParaRPr lang="en-US" altLang="ja-JP" sz="1500" dirty="0" smtClean="0">
              <a:latin typeface="Calibri" pitchFamily="34" charset="0"/>
              <a:cs typeface="Calibri" pitchFamily="34" charset="0"/>
            </a:endParaRPr>
          </a:p>
          <a:p>
            <a:pPr algn="just">
              <a:buClr>
                <a:schemeClr val="accent4">
                  <a:lumMod val="75000"/>
                </a:schemeClr>
              </a:buClr>
              <a:buFont typeface="Wingdings" pitchFamily="2" charset="2"/>
              <a:buChar char="Ø"/>
            </a:pPr>
            <a:r>
              <a:rPr lang="ja-JP" altLang="en-US" sz="1500" dirty="0">
                <a:latin typeface="Calibri" pitchFamily="34" charset="0"/>
                <a:cs typeface="Calibri" pitchFamily="34" charset="0"/>
              </a:rPr>
              <a:t>最大の特徴は程よく適度であろうとすることを好むみます、最高評価も最低評価も好きではありません。</a:t>
            </a:r>
            <a:endParaRPr lang="en-US" altLang="ja-JP" sz="1500" dirty="0" smtClean="0">
              <a:solidFill>
                <a:schemeClr val="tx1"/>
              </a:solidFill>
              <a:latin typeface="Calibri" pitchFamily="34" charset="0"/>
              <a:cs typeface="Calibri" pitchFamily="34" charset="0"/>
            </a:endParaRPr>
          </a:p>
        </p:txBody>
      </p:sp>
      <p:sp>
        <p:nvSpPr>
          <p:cNvPr id="14" name="TextBox 13"/>
          <p:cNvSpPr txBox="1"/>
          <p:nvPr/>
        </p:nvSpPr>
        <p:spPr>
          <a:xfrm>
            <a:off x="762000" y="6019800"/>
            <a:ext cx="7620000" cy="215444"/>
          </a:xfrm>
          <a:prstGeom prst="rect">
            <a:avLst/>
          </a:prstGeom>
          <a:noFill/>
        </p:spPr>
        <p:txBody>
          <a:bodyPr wrap="square" rtlCol="0">
            <a:spAutoFit/>
          </a:bodyPr>
          <a:lstStyle/>
          <a:p>
            <a:r>
              <a:rPr lang="ja-JP" altLang="en-US" sz="800" dirty="0" smtClean="0">
                <a:latin typeface="Times New Roman" pitchFamily="18" charset="0"/>
                <a:ea typeface="MS Mincho" pitchFamily="49" charset="-128"/>
                <a:cs typeface="Times New Roman" pitchFamily="18" charset="0"/>
              </a:rPr>
              <a:t>出所</a:t>
            </a:r>
            <a:r>
              <a:rPr lang="en-US" sz="800" dirty="0" smtClean="0">
                <a:latin typeface="Times New Roman" pitchFamily="18" charset="0"/>
                <a:ea typeface="MS Mincho" pitchFamily="49" charset="-128"/>
                <a:cs typeface="Times New Roman" pitchFamily="18" charset="0"/>
              </a:rPr>
              <a:t>: Cook Pine Solutions, http</a:t>
            </a:r>
            <a:r>
              <a:rPr lang="en-US" sz="800" dirty="0">
                <a:latin typeface="Times New Roman" pitchFamily="18" charset="0"/>
                <a:ea typeface="MS Mincho" pitchFamily="49" charset="-128"/>
                <a:cs typeface="Times New Roman" pitchFamily="18" charset="0"/>
              </a:rPr>
              <a:t>://www.seikaku-aisyou.com/pc/character_diagnosis.php?uid=ISFP  </a:t>
            </a:r>
          </a:p>
        </p:txBody>
      </p:sp>
      <p:pic>
        <p:nvPicPr>
          <p:cNvPr id="16"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654183"/>
            <a:ext cx="1676400" cy="217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2209800" y="1653874"/>
            <a:ext cx="1447800" cy="2604700"/>
            <a:chOff x="5603255" y="1662500"/>
            <a:chExt cx="1447800" cy="2604700"/>
          </a:xfrm>
        </p:grpSpPr>
        <p:sp>
          <p:nvSpPr>
            <p:cNvPr id="24" name="Rectangle 23"/>
            <p:cNvSpPr/>
            <p:nvPr/>
          </p:nvSpPr>
          <p:spPr>
            <a:xfrm>
              <a:off x="5603255" y="1662500"/>
              <a:ext cx="1447800" cy="609600"/>
            </a:xfrm>
            <a:prstGeom prst="rect">
              <a:avLst/>
            </a:prstGeom>
            <a:solidFill>
              <a:schemeClr val="accent4">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accent3">
                      <a:lumMod val="50000"/>
                    </a:schemeClr>
                  </a:solidFill>
                </a:rPr>
                <a:t>・一人の時間も大切。</a:t>
              </a:r>
              <a:br>
                <a:rPr lang="ja-JP" altLang="en-US" sz="900" dirty="0">
                  <a:solidFill>
                    <a:schemeClr val="accent3">
                      <a:lumMod val="50000"/>
                    </a:schemeClr>
                  </a:solidFill>
                </a:rPr>
              </a:br>
              <a:r>
                <a:rPr lang="ja-JP" altLang="en-US" sz="900" dirty="0">
                  <a:solidFill>
                    <a:schemeClr val="accent3">
                      <a:lumMod val="50000"/>
                    </a:schemeClr>
                  </a:solidFill>
                </a:rPr>
                <a:t>・趣味に凝る。</a:t>
              </a:r>
              <a:br>
                <a:rPr lang="ja-JP" altLang="en-US" sz="900" dirty="0">
                  <a:solidFill>
                    <a:schemeClr val="accent3">
                      <a:lumMod val="50000"/>
                    </a:schemeClr>
                  </a:solidFill>
                </a:rPr>
              </a:br>
              <a:r>
                <a:rPr lang="ja-JP" altLang="en-US" sz="900" dirty="0">
                  <a:solidFill>
                    <a:schemeClr val="accent3">
                      <a:lumMod val="50000"/>
                    </a:schemeClr>
                  </a:solidFill>
                </a:rPr>
                <a:t>・心の内面を意識する。</a:t>
              </a:r>
              <a:endParaRPr lang="ja-JP" altLang="en-US" sz="900" dirty="0">
                <a:solidFill>
                  <a:schemeClr val="accent3">
                    <a:lumMod val="50000"/>
                  </a:schemeClr>
                </a:solidFill>
                <a:effectLst/>
              </a:endParaRPr>
            </a:p>
          </p:txBody>
        </p:sp>
        <p:sp>
          <p:nvSpPr>
            <p:cNvPr id="25" name="Rectangle 24"/>
            <p:cNvSpPr/>
            <p:nvPr/>
          </p:nvSpPr>
          <p:spPr>
            <a:xfrm>
              <a:off x="5603255" y="2327533"/>
              <a:ext cx="1447800" cy="60960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accent3">
                      <a:lumMod val="50000"/>
                    </a:schemeClr>
                  </a:solidFill>
                </a:rPr>
                <a:t>・現在より将来。</a:t>
              </a:r>
            </a:p>
            <a:p>
              <a:r>
                <a:rPr lang="ja-JP" altLang="en-US" sz="900" dirty="0">
                  <a:solidFill>
                    <a:schemeClr val="accent3">
                      <a:lumMod val="50000"/>
                    </a:schemeClr>
                  </a:solidFill>
                </a:rPr>
                <a:t>・可能性に重きを置く。</a:t>
              </a:r>
            </a:p>
            <a:p>
              <a:r>
                <a:rPr lang="ja-JP" altLang="en-US" sz="900" dirty="0">
                  <a:solidFill>
                    <a:schemeClr val="accent3">
                      <a:lumMod val="50000"/>
                    </a:schemeClr>
                  </a:solidFill>
                </a:rPr>
                <a:t>・ひらめきを大切にする。</a:t>
              </a:r>
              <a:endParaRPr lang="ja-JP" altLang="en-US" sz="900" dirty="0">
                <a:solidFill>
                  <a:schemeClr val="accent3">
                    <a:lumMod val="50000"/>
                  </a:schemeClr>
                </a:solidFill>
                <a:effectLst/>
              </a:endParaRPr>
            </a:p>
          </p:txBody>
        </p:sp>
        <p:sp>
          <p:nvSpPr>
            <p:cNvPr id="26" name="Rectangle 25"/>
            <p:cNvSpPr/>
            <p:nvPr/>
          </p:nvSpPr>
          <p:spPr>
            <a:xfrm>
              <a:off x="5603255" y="2992566"/>
              <a:ext cx="1447800" cy="609600"/>
            </a:xfrm>
            <a:prstGeom prst="rect">
              <a:avLst/>
            </a:prstGeom>
            <a:solidFill>
              <a:schemeClr val="accent4">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accent3">
                      <a:lumMod val="50000"/>
                    </a:schemeClr>
                  </a:solidFill>
                </a:rPr>
                <a:t>・情にもろい</a:t>
              </a:r>
            </a:p>
            <a:p>
              <a:r>
                <a:rPr lang="ja-JP" altLang="en-US" sz="900" dirty="0">
                  <a:solidFill>
                    <a:schemeClr val="accent3">
                      <a:lumMod val="50000"/>
                    </a:schemeClr>
                  </a:solidFill>
                </a:rPr>
                <a:t>・人々への影響を考える。</a:t>
              </a:r>
            </a:p>
            <a:p>
              <a:r>
                <a:rPr lang="ja-JP" altLang="en-US" sz="900" dirty="0">
                  <a:solidFill>
                    <a:schemeClr val="accent3">
                      <a:lumMod val="50000"/>
                    </a:schemeClr>
                  </a:solidFill>
                </a:rPr>
                <a:t>・やさしい印象。</a:t>
              </a:r>
              <a:endParaRPr lang="ja-JP" altLang="en-US" sz="900" dirty="0">
                <a:solidFill>
                  <a:schemeClr val="accent3">
                    <a:lumMod val="50000"/>
                  </a:schemeClr>
                </a:solidFill>
                <a:effectLst/>
              </a:endParaRPr>
            </a:p>
          </p:txBody>
        </p:sp>
        <p:sp>
          <p:nvSpPr>
            <p:cNvPr id="27" name="Rectangle 26"/>
            <p:cNvSpPr/>
            <p:nvPr/>
          </p:nvSpPr>
          <p:spPr>
            <a:xfrm>
              <a:off x="5603255" y="3657600"/>
              <a:ext cx="1447800" cy="609600"/>
            </a:xfrm>
            <a:prstGeom prst="rect">
              <a:avLst/>
            </a:prstGeom>
            <a:solidFill>
              <a:schemeClr val="accent4">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accent3">
                      <a:lumMod val="50000"/>
                    </a:schemeClr>
                  </a:solidFill>
                </a:rPr>
                <a:t>・格式ばらない。</a:t>
              </a:r>
            </a:p>
            <a:p>
              <a:r>
                <a:rPr lang="ja-JP" altLang="en-US" sz="900" dirty="0">
                  <a:solidFill>
                    <a:schemeClr val="accent3">
                      <a:lumMod val="50000"/>
                    </a:schemeClr>
                  </a:solidFill>
                </a:rPr>
                <a:t>・状況に応じて行動する。</a:t>
              </a:r>
            </a:p>
            <a:p>
              <a:r>
                <a:rPr lang="ja-JP" altLang="en-US" sz="900" dirty="0">
                  <a:solidFill>
                    <a:schemeClr val="accent3">
                      <a:lumMod val="50000"/>
                    </a:schemeClr>
                  </a:solidFill>
                </a:rPr>
                <a:t>・マイペース。。</a:t>
              </a:r>
              <a:endParaRPr lang="ja-JP" altLang="en-US" sz="900" dirty="0">
                <a:solidFill>
                  <a:schemeClr val="accent3">
                    <a:lumMod val="50000"/>
                  </a:schemeClr>
                </a:solidFill>
                <a:effectLst/>
              </a:endParaRPr>
            </a:p>
          </p:txBody>
        </p:sp>
      </p:grpSp>
      <p:grpSp>
        <p:nvGrpSpPr>
          <p:cNvPr id="6" name="Group 5"/>
          <p:cNvGrpSpPr/>
          <p:nvPr/>
        </p:nvGrpSpPr>
        <p:grpSpPr>
          <a:xfrm>
            <a:off x="5572554" y="1653874"/>
            <a:ext cx="1447800" cy="2604700"/>
            <a:chOff x="2209800" y="1655633"/>
            <a:chExt cx="1447800" cy="2604700"/>
          </a:xfrm>
        </p:grpSpPr>
        <p:sp>
          <p:nvSpPr>
            <p:cNvPr id="28" name="Rectangle 27"/>
            <p:cNvSpPr/>
            <p:nvPr/>
          </p:nvSpPr>
          <p:spPr>
            <a:xfrm>
              <a:off x="2209800" y="1655633"/>
              <a:ext cx="1447800" cy="60960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schemeClr val="accent3">
                      <a:lumMod val="50000"/>
                    </a:schemeClr>
                  </a:solidFill>
                </a:rPr>
                <a:t>・</a:t>
              </a:r>
              <a:r>
                <a:rPr lang="ja-JP" altLang="en-US" sz="900" dirty="0">
                  <a:solidFill>
                    <a:schemeClr val="accent3">
                      <a:lumMod val="50000"/>
                    </a:schemeClr>
                  </a:solidFill>
                </a:rPr>
                <a:t>会話が好き。</a:t>
              </a:r>
            </a:p>
            <a:p>
              <a:r>
                <a:rPr lang="ja-JP" altLang="en-US" sz="900" dirty="0">
                  <a:solidFill>
                    <a:schemeClr val="accent3">
                      <a:lumMod val="50000"/>
                    </a:schemeClr>
                  </a:solidFill>
                </a:rPr>
                <a:t>・進んで人と関わる。</a:t>
              </a:r>
            </a:p>
            <a:p>
              <a:r>
                <a:rPr lang="ja-JP" altLang="en-US" sz="900" dirty="0">
                  <a:solidFill>
                    <a:schemeClr val="accent3">
                      <a:lumMod val="50000"/>
                    </a:schemeClr>
                  </a:solidFill>
                </a:rPr>
                <a:t>・周囲との関係を意識する。</a:t>
              </a:r>
              <a:endParaRPr lang="ja-JP" altLang="en-US" sz="900" dirty="0">
                <a:solidFill>
                  <a:schemeClr val="accent3">
                    <a:lumMod val="50000"/>
                  </a:schemeClr>
                </a:solidFill>
                <a:effectLst/>
              </a:endParaRPr>
            </a:p>
          </p:txBody>
        </p:sp>
        <p:sp>
          <p:nvSpPr>
            <p:cNvPr id="29" name="Rectangle 28"/>
            <p:cNvSpPr/>
            <p:nvPr/>
          </p:nvSpPr>
          <p:spPr>
            <a:xfrm>
              <a:off x="2209800" y="2320666"/>
              <a:ext cx="1447800" cy="609600"/>
            </a:xfrm>
            <a:prstGeom prst="rect">
              <a:avLst/>
            </a:prstGeom>
            <a:solidFill>
              <a:schemeClr val="accent4">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accent3">
                      <a:lumMod val="50000"/>
                    </a:schemeClr>
                  </a:solidFill>
                </a:rPr>
                <a:t>・未来より現在。</a:t>
              </a:r>
            </a:p>
            <a:p>
              <a:r>
                <a:rPr lang="ja-JP" altLang="en-US" sz="900" dirty="0">
                  <a:solidFill>
                    <a:schemeClr val="accent3">
                      <a:lumMod val="50000"/>
                    </a:schemeClr>
                  </a:solidFill>
                </a:rPr>
                <a:t>・堅実さに重きを置く。</a:t>
              </a:r>
            </a:p>
            <a:p>
              <a:r>
                <a:rPr lang="ja-JP" altLang="en-US" sz="900" dirty="0">
                  <a:solidFill>
                    <a:schemeClr val="accent3">
                      <a:lumMod val="50000"/>
                    </a:schemeClr>
                  </a:solidFill>
                </a:rPr>
                <a:t>・経験を大切にする。</a:t>
              </a:r>
              <a:endParaRPr lang="ja-JP" altLang="en-US" sz="900" dirty="0">
                <a:solidFill>
                  <a:schemeClr val="accent3">
                    <a:lumMod val="50000"/>
                  </a:schemeClr>
                </a:solidFill>
                <a:effectLst/>
              </a:endParaRPr>
            </a:p>
          </p:txBody>
        </p:sp>
        <p:sp>
          <p:nvSpPr>
            <p:cNvPr id="30" name="Rectangle 29"/>
            <p:cNvSpPr/>
            <p:nvPr/>
          </p:nvSpPr>
          <p:spPr>
            <a:xfrm>
              <a:off x="2209800" y="2985699"/>
              <a:ext cx="1447800" cy="60960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accent3">
                      <a:lumMod val="50000"/>
                    </a:schemeClr>
                  </a:solidFill>
                </a:rPr>
                <a:t>・意志が堅い。</a:t>
              </a:r>
            </a:p>
            <a:p>
              <a:r>
                <a:rPr lang="ja-JP" altLang="en-US" sz="900" dirty="0">
                  <a:solidFill>
                    <a:schemeClr val="accent3">
                      <a:lumMod val="50000"/>
                    </a:schemeClr>
                  </a:solidFill>
                </a:rPr>
                <a:t>・論理的に考える。</a:t>
              </a:r>
            </a:p>
            <a:p>
              <a:r>
                <a:rPr lang="ja-JP" altLang="en-US" sz="900" dirty="0">
                  <a:solidFill>
                    <a:schemeClr val="accent3">
                      <a:lumMod val="50000"/>
                    </a:schemeClr>
                  </a:solidFill>
                </a:rPr>
                <a:t>・厳格な印象。</a:t>
              </a:r>
              <a:endParaRPr lang="ja-JP" altLang="en-US" sz="900" dirty="0">
                <a:solidFill>
                  <a:schemeClr val="accent3">
                    <a:lumMod val="50000"/>
                  </a:schemeClr>
                </a:solidFill>
                <a:effectLst/>
              </a:endParaRPr>
            </a:p>
          </p:txBody>
        </p:sp>
        <p:sp>
          <p:nvSpPr>
            <p:cNvPr id="31" name="Rectangle 30"/>
            <p:cNvSpPr/>
            <p:nvPr/>
          </p:nvSpPr>
          <p:spPr>
            <a:xfrm>
              <a:off x="2209800" y="3650733"/>
              <a:ext cx="1447800" cy="60960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accent3">
                      <a:lumMod val="50000"/>
                    </a:schemeClr>
                  </a:solidFill>
                </a:rPr>
                <a:t>・決断するのが得意。</a:t>
              </a:r>
            </a:p>
            <a:p>
              <a:r>
                <a:rPr lang="ja-JP" altLang="en-US" sz="900" dirty="0">
                  <a:solidFill>
                    <a:schemeClr val="accent3">
                      <a:lumMod val="50000"/>
                    </a:schemeClr>
                  </a:solidFill>
                </a:rPr>
                <a:t>・几帳面で規律正しい。</a:t>
              </a:r>
            </a:p>
            <a:p>
              <a:r>
                <a:rPr lang="ja-JP" altLang="en-US" sz="900" dirty="0">
                  <a:solidFill>
                    <a:schemeClr val="accent3">
                      <a:lumMod val="50000"/>
                    </a:schemeClr>
                  </a:solidFill>
                </a:rPr>
                <a:t>・期限を守る。</a:t>
              </a:r>
              <a:endParaRPr lang="ja-JP" altLang="en-US" sz="900" dirty="0">
                <a:solidFill>
                  <a:schemeClr val="accent3">
                    <a:lumMod val="50000"/>
                  </a:schemeClr>
                </a:solidFill>
                <a:effectLst/>
              </a:endParaRPr>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691351"/>
            <a:ext cx="1610278" cy="2595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4067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b="1" dirty="0">
                <a:solidFill>
                  <a:schemeClr val="accent4">
                    <a:lumMod val="50000"/>
                  </a:schemeClr>
                </a:solidFill>
                <a:latin typeface="Calibri" pitchFamily="34" charset="0"/>
                <a:cs typeface="Calibri" pitchFamily="34" charset="0"/>
              </a:rPr>
              <a:t>代表的</a:t>
            </a:r>
            <a:r>
              <a:rPr lang="ja-JP" altLang="en-US" b="1" dirty="0" smtClean="0">
                <a:solidFill>
                  <a:schemeClr val="accent4">
                    <a:lumMod val="50000"/>
                  </a:schemeClr>
                </a:solidFill>
                <a:latin typeface="Calibri" pitchFamily="34" charset="0"/>
                <a:cs typeface="Calibri" pitchFamily="34" charset="0"/>
              </a:rPr>
              <a:t>な</a:t>
            </a:r>
            <a:r>
              <a:rPr lang="en-US" altLang="ja-JP" b="1" dirty="0">
                <a:solidFill>
                  <a:schemeClr val="accent4">
                    <a:lumMod val="50000"/>
                  </a:schemeClr>
                </a:solidFill>
                <a:latin typeface="Calibri" pitchFamily="34" charset="0"/>
                <a:cs typeface="Calibri" pitchFamily="34" charset="0"/>
              </a:rPr>
              <a:t/>
            </a:r>
            <a:br>
              <a:rPr lang="en-US" altLang="ja-JP" b="1" dirty="0">
                <a:solidFill>
                  <a:schemeClr val="accent4">
                    <a:lumMod val="50000"/>
                  </a:schemeClr>
                </a:solidFill>
                <a:latin typeface="Calibri" pitchFamily="34" charset="0"/>
                <a:cs typeface="Calibri" pitchFamily="34" charset="0"/>
              </a:rPr>
            </a:br>
            <a:r>
              <a:rPr lang="ja-JP" altLang="en-US" b="1" dirty="0" smtClean="0">
                <a:solidFill>
                  <a:schemeClr val="accent4">
                    <a:lumMod val="50000"/>
                  </a:schemeClr>
                </a:solidFill>
                <a:latin typeface="Calibri" pitchFamily="34" charset="0"/>
                <a:cs typeface="Calibri" pitchFamily="34" charset="0"/>
              </a:rPr>
              <a:t>「作曲家」</a:t>
            </a:r>
            <a:r>
              <a:rPr lang="ja-JP" altLang="en-US" b="1" dirty="0">
                <a:solidFill>
                  <a:schemeClr val="accent4">
                    <a:lumMod val="50000"/>
                  </a:schemeClr>
                </a:solidFill>
                <a:latin typeface="Calibri" pitchFamily="34" charset="0"/>
                <a:cs typeface="Calibri" pitchFamily="34" charset="0"/>
              </a:rPr>
              <a:t>た</a:t>
            </a:r>
            <a:r>
              <a:rPr lang="ja-JP" altLang="en-US" b="1" dirty="0" smtClean="0">
                <a:solidFill>
                  <a:schemeClr val="accent4">
                    <a:lumMod val="50000"/>
                  </a:schemeClr>
                </a:solidFill>
                <a:latin typeface="Calibri" pitchFamily="34" charset="0"/>
                <a:cs typeface="Calibri" pitchFamily="34" charset="0"/>
              </a:rPr>
              <a:t>ち</a:t>
            </a:r>
            <a:endParaRPr lang="en-US" dirty="0">
              <a:solidFill>
                <a:schemeClr val="accent4">
                  <a:lumMod val="50000"/>
                </a:schemeClr>
              </a:solidFill>
            </a:endParaRPr>
          </a:p>
        </p:txBody>
      </p:sp>
      <p:sp>
        <p:nvSpPr>
          <p:cNvPr id="7" name="Content Placeholder 2"/>
          <p:cNvSpPr>
            <a:spLocks noGrp="1"/>
          </p:cNvSpPr>
          <p:nvPr>
            <p:ph idx="1"/>
          </p:nvPr>
        </p:nvSpPr>
        <p:spPr/>
        <p:txBody>
          <a:bodyPr>
            <a:normAutofit/>
          </a:bodyPr>
          <a:lstStyle/>
          <a:p>
            <a:pPr marL="0" indent="0" algn="just">
              <a:buNone/>
            </a:pPr>
            <a:endParaRPr lang="en-US" dirty="0">
              <a:latin typeface="Calibri" pitchFamily="34" charset="0"/>
              <a:cs typeface="Calibri" pitchFamily="34" charset="0"/>
            </a:endParaRPr>
          </a:p>
          <a:p>
            <a:pPr marL="0" indent="0" algn="just">
              <a:buNone/>
            </a:pPr>
            <a:endParaRPr lang="en-US" dirty="0">
              <a:solidFill>
                <a:schemeClr val="tx1"/>
              </a:solidFill>
              <a:latin typeface="Calibri" pitchFamily="34" charset="0"/>
              <a:cs typeface="Calibri" pitchFamily="34" charset="0"/>
            </a:endParaRPr>
          </a:p>
        </p:txBody>
      </p:sp>
      <p:sp>
        <p:nvSpPr>
          <p:cNvPr id="9" name="Text Placeholder 8"/>
          <p:cNvSpPr>
            <a:spLocks noGrp="1"/>
          </p:cNvSpPr>
          <p:nvPr>
            <p:ph type="body" sz="half" idx="2"/>
          </p:nvPr>
        </p:nvSpPr>
        <p:spPr>
          <a:xfrm rot="-60000">
            <a:off x="1148114" y="3815467"/>
            <a:ext cx="3196375" cy="2100400"/>
          </a:xfrm>
        </p:spPr>
        <p:txBody>
          <a:bodyPr>
            <a:normAutofit/>
          </a:bodyPr>
          <a:lstStyle/>
          <a:p>
            <a:pPr marL="342900" indent="-342900" algn="just">
              <a:buClr>
                <a:schemeClr val="accent4">
                  <a:lumMod val="75000"/>
                </a:schemeClr>
              </a:buClr>
              <a:buFont typeface="Wingdings" pitchFamily="2" charset="2"/>
              <a:buChar char="v"/>
            </a:pPr>
            <a:r>
              <a:rPr lang="ja-JP" altLang="en-US" sz="2000" dirty="0" smtClean="0">
                <a:latin typeface="Times New Roman" pitchFamily="18" charset="0"/>
                <a:cs typeface="Times New Roman" pitchFamily="18" charset="0"/>
              </a:rPr>
              <a:t>ダイアナ元妃</a:t>
            </a:r>
            <a:endParaRPr lang="en-US" altLang="ja-JP" sz="2000" dirty="0">
              <a:latin typeface="Times New Roman" pitchFamily="18" charset="0"/>
              <a:cs typeface="Times New Roman" pitchFamily="18" charset="0"/>
            </a:endParaRPr>
          </a:p>
          <a:p>
            <a:pPr marL="342900" indent="-342900" algn="just">
              <a:buClr>
                <a:schemeClr val="accent4">
                  <a:lumMod val="75000"/>
                </a:schemeClr>
              </a:buClr>
              <a:buFont typeface="Wingdings" pitchFamily="2" charset="2"/>
              <a:buChar char="v"/>
            </a:pPr>
            <a:r>
              <a:rPr lang="ja-JP" altLang="en-US" sz="2000" dirty="0" smtClean="0"/>
              <a:t>オードリー・ヘップバーン</a:t>
            </a:r>
            <a:endParaRPr lang="ja-JP" altLang="en-US" sz="2000" dirty="0"/>
          </a:p>
          <a:p>
            <a:pPr marL="342900" indent="-342900" algn="just">
              <a:buClr>
                <a:schemeClr val="accent4">
                  <a:lumMod val="75000"/>
                </a:schemeClr>
              </a:buClr>
              <a:buFont typeface="Wingdings" pitchFamily="2" charset="2"/>
              <a:buChar char="v"/>
            </a:pPr>
            <a:r>
              <a:rPr lang="ja-JP" altLang="en-US" sz="2000" dirty="0" smtClean="0">
                <a:latin typeface="Times New Roman" pitchFamily="18" charset="0"/>
                <a:cs typeface="Times New Roman" pitchFamily="18" charset="0"/>
              </a:rPr>
              <a:t>デイビット・ベッカム</a:t>
            </a:r>
            <a:endParaRPr lang="en-US" altLang="ja-JP" sz="2000" dirty="0">
              <a:latin typeface="Times New Roman" pitchFamily="18" charset="0"/>
              <a:cs typeface="Times New Roman" pitchFamily="18" charset="0"/>
            </a:endParaRPr>
          </a:p>
        </p:txBody>
      </p:sp>
      <p:sp>
        <p:nvSpPr>
          <p:cNvPr id="8" name="TextBox 7"/>
          <p:cNvSpPr txBox="1"/>
          <p:nvPr/>
        </p:nvSpPr>
        <p:spPr>
          <a:xfrm>
            <a:off x="228600" y="6246471"/>
            <a:ext cx="2743200" cy="261610"/>
          </a:xfrm>
          <a:prstGeom prst="rect">
            <a:avLst/>
          </a:prstGeom>
          <a:noFill/>
        </p:spPr>
        <p:txBody>
          <a:bodyPr wrap="square" rtlCol="0">
            <a:spAutoFit/>
          </a:bodyPr>
          <a:lstStyle/>
          <a:p>
            <a:r>
              <a:rPr lang="ja-JP" altLang="en-US" sz="1050" dirty="0" smtClean="0">
                <a:latin typeface="Calibri" pitchFamily="34" charset="0"/>
                <a:cs typeface="Calibri" pitchFamily="34" charset="0"/>
              </a:rPr>
              <a:t>出所</a:t>
            </a:r>
            <a:r>
              <a:rPr lang="en-US" sz="1050" dirty="0" smtClean="0">
                <a:latin typeface="Calibri" pitchFamily="34" charset="0"/>
                <a:cs typeface="Calibri" pitchFamily="34" charset="0"/>
              </a:rPr>
              <a:t>David W. </a:t>
            </a:r>
            <a:r>
              <a:rPr lang="en-US" sz="1050" dirty="0" err="1" smtClean="0">
                <a:latin typeface="Calibri" pitchFamily="34" charset="0"/>
                <a:cs typeface="Calibri" pitchFamily="34" charset="0"/>
              </a:rPr>
              <a:t>Keirsey</a:t>
            </a:r>
            <a:r>
              <a:rPr lang="en-US" sz="1050" dirty="0" smtClean="0">
                <a:latin typeface="Calibri" pitchFamily="34" charset="0"/>
                <a:cs typeface="Calibri" pitchFamily="34" charset="0"/>
              </a:rPr>
              <a:t>, </a:t>
            </a:r>
            <a:r>
              <a:rPr lang="ja-JP" altLang="en-US" sz="1050" dirty="0" smtClean="0">
                <a:latin typeface="Calibri" pitchFamily="34" charset="0"/>
                <a:cs typeface="Calibri" pitchFamily="34" charset="0"/>
              </a:rPr>
              <a:t>ウィキペディア</a:t>
            </a:r>
            <a:endParaRPr lang="en-US" sz="1050" dirty="0">
              <a:latin typeface="Calibri" pitchFamily="34" charset="0"/>
              <a:cs typeface="Calibri" pitchFamily="34" charset="0"/>
            </a:endParaRPr>
          </a:p>
        </p:txBody>
      </p:sp>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901449"/>
            <a:ext cx="1866900" cy="24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2979" y="1331203"/>
            <a:ext cx="1506291" cy="2198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2458" y="2286000"/>
            <a:ext cx="1510228" cy="2199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751" y="3530168"/>
            <a:ext cx="1467989" cy="2132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0068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1585813094"/>
              </p:ext>
            </p:extLst>
          </p:nvPr>
        </p:nvGraphicFramePr>
        <p:xfrm>
          <a:off x="1676400" y="2286000"/>
          <a:ext cx="5334000" cy="1295400"/>
        </p:xfrm>
        <a:graphic>
          <a:graphicData uri="http://schemas.openxmlformats.org/drawingml/2006/table">
            <a:tbl>
              <a:tblPr firstRow="1" bandRow="1">
                <a:tableStyleId>{22838BEF-8BB2-4498-84A7-C5851F593DF1}</a:tableStyleId>
              </a:tblPr>
              <a:tblGrid>
                <a:gridCol w="2034618"/>
                <a:gridCol w="632382"/>
                <a:gridCol w="1897144"/>
                <a:gridCol w="769856"/>
              </a:tblGrid>
              <a:tr h="323850">
                <a:tc>
                  <a:txBody>
                    <a:bodyPr/>
                    <a:lstStyle/>
                    <a:p>
                      <a:pPr algn="ctr"/>
                      <a:r>
                        <a:rPr lang="ja-JP" altLang="en-US" sz="1400" b="1" dirty="0" smtClean="0"/>
                        <a:t>外向型</a:t>
                      </a:r>
                      <a:r>
                        <a:rPr lang="en-US" sz="1400" b="1" dirty="0" smtClean="0"/>
                        <a:t> (E)</a:t>
                      </a:r>
                      <a:endParaRPr lang="en-US" sz="1400" b="1" dirty="0">
                        <a:solidFill>
                          <a:schemeClr val="accent4">
                            <a:lumMod val="50000"/>
                          </a:schemeClr>
                        </a:solidFill>
                        <a:latin typeface="Times New Roman" pitchFamily="18" charset="0"/>
                        <a:ea typeface="MS Mincho" pitchFamily="49" charset="-128"/>
                        <a:cs typeface="Times New Roman" pitchFamily="18" charset="0"/>
                      </a:endParaRPr>
                    </a:p>
                  </a:txBody>
                  <a:tcPr/>
                </a:tc>
                <a:tc>
                  <a:txBody>
                    <a:bodyPr/>
                    <a:lstStyle/>
                    <a:p>
                      <a:pPr algn="ctr"/>
                      <a:r>
                        <a:rPr lang="en-US" sz="1400" b="1" dirty="0" smtClean="0"/>
                        <a:t>50%</a:t>
                      </a:r>
                      <a:endParaRPr lang="en-US" sz="1400" b="1" dirty="0">
                        <a:solidFill>
                          <a:schemeClr val="accent4">
                            <a:lumMod val="50000"/>
                          </a:schemeClr>
                        </a:solidFill>
                        <a:latin typeface="Times New Roman" pitchFamily="18" charset="0"/>
                        <a:ea typeface="MS Mincho" pitchFamily="49" charset="-128"/>
                        <a:cs typeface="Times New Roman" pitchFamily="18" charset="0"/>
                      </a:endParaRPr>
                    </a:p>
                  </a:txBody>
                  <a:tcPr/>
                </a:tc>
                <a:tc>
                  <a:txBody>
                    <a:bodyPr/>
                    <a:lstStyle/>
                    <a:p>
                      <a:pPr algn="ctr"/>
                      <a:r>
                        <a:rPr lang="ja-JP" altLang="en-US" sz="1400" b="1" dirty="0" smtClean="0"/>
                        <a:t>内向型</a:t>
                      </a:r>
                      <a:r>
                        <a:rPr lang="en-US" sz="1400" b="1" dirty="0" smtClean="0"/>
                        <a:t> (I)</a:t>
                      </a:r>
                      <a:endParaRPr lang="en-US" sz="1400" b="1" dirty="0">
                        <a:solidFill>
                          <a:schemeClr val="accent4">
                            <a:lumMod val="50000"/>
                          </a:schemeClr>
                        </a:solidFill>
                        <a:latin typeface="Times New Roman" pitchFamily="18" charset="0"/>
                        <a:ea typeface="MS Mincho" pitchFamily="49" charset="-128"/>
                        <a:cs typeface="Times New Roman" pitchFamily="18" charset="0"/>
                      </a:endParaRPr>
                    </a:p>
                  </a:txBody>
                  <a:tcPr/>
                </a:tc>
                <a:tc>
                  <a:txBody>
                    <a:bodyPr/>
                    <a:lstStyle/>
                    <a:p>
                      <a:pPr algn="ctr"/>
                      <a:r>
                        <a:rPr lang="en-US" sz="1400" b="1" dirty="0" smtClean="0"/>
                        <a:t>50%</a:t>
                      </a:r>
                      <a:endParaRPr lang="en-US" sz="1400" b="1" dirty="0">
                        <a:solidFill>
                          <a:schemeClr val="accent4">
                            <a:lumMod val="50000"/>
                          </a:schemeClr>
                        </a:solidFill>
                        <a:latin typeface="Times New Roman" pitchFamily="18" charset="0"/>
                        <a:ea typeface="MS Mincho" pitchFamily="49" charset="-128"/>
                        <a:cs typeface="Times New Roman" pitchFamily="18" charset="0"/>
                      </a:endParaRPr>
                    </a:p>
                  </a:txBody>
                  <a:tcPr/>
                </a:tc>
              </a:tr>
              <a:tr h="323850">
                <a:tc>
                  <a:txBody>
                    <a:bodyPr/>
                    <a:lstStyle/>
                    <a:p>
                      <a:pPr algn="ctr"/>
                      <a:r>
                        <a:rPr lang="ja-JP" altLang="en-US" sz="1400" b="1" dirty="0" smtClean="0"/>
                        <a:t>現実型</a:t>
                      </a:r>
                      <a:r>
                        <a:rPr lang="en-US" sz="1400" b="1" dirty="0" smtClean="0"/>
                        <a:t> (S)</a:t>
                      </a:r>
                      <a:endParaRPr lang="en-US" sz="1400" b="1" dirty="0">
                        <a:solidFill>
                          <a:schemeClr val="accent4">
                            <a:lumMod val="50000"/>
                          </a:schemeClr>
                        </a:solidFill>
                        <a:latin typeface="Times New Roman" pitchFamily="18" charset="0"/>
                        <a:ea typeface="MS Mincho" pitchFamily="49" charset="-128"/>
                        <a:cs typeface="Times New Roman" pitchFamily="18" charset="0"/>
                      </a:endParaRPr>
                    </a:p>
                  </a:txBody>
                  <a:tcPr/>
                </a:tc>
                <a:tc>
                  <a:txBody>
                    <a:bodyPr/>
                    <a:lstStyle/>
                    <a:p>
                      <a:pPr algn="ctr"/>
                      <a:r>
                        <a:rPr lang="en-US" sz="1400" b="1" dirty="0" smtClean="0"/>
                        <a:t>68%</a:t>
                      </a:r>
                      <a:endParaRPr lang="en-US" sz="1400" b="1" dirty="0">
                        <a:solidFill>
                          <a:schemeClr val="accent4">
                            <a:lumMod val="50000"/>
                          </a:schemeClr>
                        </a:solidFill>
                        <a:latin typeface="Times New Roman" pitchFamily="18" charset="0"/>
                        <a:ea typeface="MS Mincho" pitchFamily="49" charset="-128"/>
                        <a:cs typeface="Times New Roman" pitchFamily="18" charset="0"/>
                      </a:endParaRPr>
                    </a:p>
                  </a:txBody>
                  <a:tcPr/>
                </a:tc>
                <a:tc>
                  <a:txBody>
                    <a:bodyPr/>
                    <a:lstStyle/>
                    <a:p>
                      <a:pPr algn="ctr"/>
                      <a:r>
                        <a:rPr lang="ja-JP" altLang="en-US" sz="1400" b="1" dirty="0" smtClean="0"/>
                        <a:t>直感型</a:t>
                      </a:r>
                      <a:r>
                        <a:rPr lang="en-US" sz="1400" b="1" dirty="0" smtClean="0"/>
                        <a:t> (N)</a:t>
                      </a:r>
                      <a:endParaRPr lang="en-US" sz="1400" b="1" dirty="0">
                        <a:solidFill>
                          <a:schemeClr val="accent4">
                            <a:lumMod val="50000"/>
                          </a:schemeClr>
                        </a:solidFill>
                        <a:latin typeface="Times New Roman" pitchFamily="18" charset="0"/>
                        <a:ea typeface="MS Mincho" pitchFamily="49" charset="-128"/>
                        <a:cs typeface="Times New Roman" pitchFamily="18" charset="0"/>
                      </a:endParaRPr>
                    </a:p>
                  </a:txBody>
                  <a:tcPr/>
                </a:tc>
                <a:tc>
                  <a:txBody>
                    <a:bodyPr/>
                    <a:lstStyle/>
                    <a:p>
                      <a:pPr algn="ctr"/>
                      <a:r>
                        <a:rPr lang="en-US" sz="1400" b="1" dirty="0" smtClean="0"/>
                        <a:t>31%</a:t>
                      </a:r>
                      <a:endParaRPr lang="en-US" sz="1400" b="1" dirty="0">
                        <a:solidFill>
                          <a:schemeClr val="accent4">
                            <a:lumMod val="50000"/>
                          </a:schemeClr>
                        </a:solidFill>
                        <a:latin typeface="Times New Roman" pitchFamily="18" charset="0"/>
                        <a:ea typeface="MS Mincho" pitchFamily="49" charset="-128"/>
                        <a:cs typeface="Times New Roman" pitchFamily="18" charset="0"/>
                      </a:endParaRPr>
                    </a:p>
                  </a:txBody>
                  <a:tcPr/>
                </a:tc>
              </a:tr>
              <a:tr h="323850">
                <a:tc>
                  <a:txBody>
                    <a:bodyPr/>
                    <a:lstStyle/>
                    <a:p>
                      <a:pPr algn="ctr"/>
                      <a:r>
                        <a:rPr lang="ja-JP" altLang="en-US" sz="1400" b="1" dirty="0" smtClean="0"/>
                        <a:t>考える人</a:t>
                      </a:r>
                      <a:r>
                        <a:rPr lang="en-US" sz="1400" b="1" dirty="0" smtClean="0"/>
                        <a:t> (T)</a:t>
                      </a:r>
                      <a:endParaRPr lang="en-US" sz="1400" b="1" dirty="0">
                        <a:solidFill>
                          <a:schemeClr val="accent4">
                            <a:lumMod val="50000"/>
                          </a:schemeClr>
                        </a:solidFill>
                        <a:latin typeface="Times New Roman" pitchFamily="18" charset="0"/>
                        <a:ea typeface="MS Mincho" pitchFamily="49" charset="-128"/>
                        <a:cs typeface="Times New Roman" pitchFamily="18" charset="0"/>
                      </a:endParaRPr>
                    </a:p>
                  </a:txBody>
                  <a:tcPr/>
                </a:tc>
                <a:tc>
                  <a:txBody>
                    <a:bodyPr/>
                    <a:lstStyle/>
                    <a:p>
                      <a:pPr algn="ctr"/>
                      <a:r>
                        <a:rPr lang="en-US" sz="1400" b="1" dirty="0" smtClean="0"/>
                        <a:t>46%</a:t>
                      </a:r>
                      <a:endParaRPr lang="en-US" sz="1400" b="1" dirty="0">
                        <a:solidFill>
                          <a:schemeClr val="accent4">
                            <a:lumMod val="50000"/>
                          </a:schemeClr>
                        </a:solidFill>
                        <a:latin typeface="Times New Roman" pitchFamily="18" charset="0"/>
                        <a:ea typeface="MS Mincho" pitchFamily="49" charset="-128"/>
                        <a:cs typeface="Times New Roman" pitchFamily="18" charset="0"/>
                      </a:endParaRPr>
                    </a:p>
                  </a:txBody>
                  <a:tcPr/>
                </a:tc>
                <a:tc>
                  <a:txBody>
                    <a:bodyPr/>
                    <a:lstStyle/>
                    <a:p>
                      <a:pPr algn="ctr"/>
                      <a:r>
                        <a:rPr lang="ja-JP" altLang="en-US" sz="1400" b="1" dirty="0" smtClean="0"/>
                        <a:t>感じる人</a:t>
                      </a:r>
                      <a:r>
                        <a:rPr lang="en-US" sz="1400" b="1" dirty="0" smtClean="0"/>
                        <a:t> (F)</a:t>
                      </a:r>
                      <a:endParaRPr lang="en-US" sz="1400" b="1" dirty="0">
                        <a:solidFill>
                          <a:schemeClr val="accent4">
                            <a:lumMod val="50000"/>
                          </a:schemeClr>
                        </a:solidFill>
                        <a:latin typeface="Times New Roman" pitchFamily="18" charset="0"/>
                        <a:ea typeface="MS Mincho" pitchFamily="49" charset="-128"/>
                        <a:cs typeface="Times New Roman" pitchFamily="18" charset="0"/>
                      </a:endParaRPr>
                    </a:p>
                  </a:txBody>
                  <a:tcPr/>
                </a:tc>
                <a:tc>
                  <a:txBody>
                    <a:bodyPr/>
                    <a:lstStyle/>
                    <a:p>
                      <a:pPr algn="ctr"/>
                      <a:r>
                        <a:rPr lang="en-US" sz="1400" b="1" dirty="0" smtClean="0"/>
                        <a:t>53%</a:t>
                      </a:r>
                      <a:endParaRPr lang="en-US" sz="1400" b="1" dirty="0">
                        <a:solidFill>
                          <a:schemeClr val="accent4">
                            <a:lumMod val="50000"/>
                          </a:schemeClr>
                        </a:solidFill>
                        <a:latin typeface="Times New Roman" pitchFamily="18" charset="0"/>
                        <a:ea typeface="MS Mincho" pitchFamily="49" charset="-128"/>
                        <a:cs typeface="Times New Roman" pitchFamily="18" charset="0"/>
                      </a:endParaRPr>
                    </a:p>
                  </a:txBody>
                  <a:tcPr/>
                </a:tc>
              </a:tr>
              <a:tr h="323850">
                <a:tc>
                  <a:txBody>
                    <a:bodyPr/>
                    <a:lstStyle/>
                    <a:p>
                      <a:pPr algn="ctr"/>
                      <a:r>
                        <a:rPr lang="ja-JP" altLang="en-US" sz="1400" b="1" dirty="0" smtClean="0"/>
                        <a:t>判断する人　</a:t>
                      </a:r>
                      <a:r>
                        <a:rPr lang="en-US" sz="1400" b="1" dirty="0" smtClean="0"/>
                        <a:t>(J)</a:t>
                      </a:r>
                      <a:endParaRPr lang="en-US" sz="1400" b="1" dirty="0">
                        <a:solidFill>
                          <a:schemeClr val="accent4">
                            <a:lumMod val="50000"/>
                          </a:schemeClr>
                        </a:solidFill>
                        <a:latin typeface="Times New Roman" pitchFamily="18" charset="0"/>
                        <a:ea typeface="MS Mincho" pitchFamily="49" charset="-128"/>
                        <a:cs typeface="Times New Roman" pitchFamily="18" charset="0"/>
                      </a:endParaRPr>
                    </a:p>
                  </a:txBody>
                  <a:tcPr/>
                </a:tc>
                <a:tc>
                  <a:txBody>
                    <a:bodyPr/>
                    <a:lstStyle/>
                    <a:p>
                      <a:pPr algn="ctr"/>
                      <a:r>
                        <a:rPr lang="en-US" sz="1400" b="1" dirty="0" smtClean="0"/>
                        <a:t>57%</a:t>
                      </a:r>
                      <a:endParaRPr lang="en-US" sz="1400" b="1" dirty="0">
                        <a:solidFill>
                          <a:schemeClr val="accent4">
                            <a:lumMod val="50000"/>
                          </a:schemeClr>
                        </a:solidFill>
                        <a:latin typeface="Times New Roman" pitchFamily="18" charset="0"/>
                        <a:ea typeface="MS Mincho" pitchFamily="49" charset="-128"/>
                        <a:cs typeface="Times New Roman" pitchFamily="18" charset="0"/>
                      </a:endParaRPr>
                    </a:p>
                  </a:txBody>
                  <a:tcPr/>
                </a:tc>
                <a:tc>
                  <a:txBody>
                    <a:bodyPr/>
                    <a:lstStyle/>
                    <a:p>
                      <a:pPr algn="ctr"/>
                      <a:r>
                        <a:rPr lang="ja-JP" altLang="en-US" sz="1400" b="1" baseline="0" dirty="0" smtClean="0"/>
                        <a:t>認識する人</a:t>
                      </a:r>
                      <a:r>
                        <a:rPr lang="en-US" sz="1400" b="1" baseline="0" dirty="0" smtClean="0"/>
                        <a:t> (P)</a:t>
                      </a:r>
                      <a:endParaRPr lang="en-US" sz="1400" b="1" dirty="0">
                        <a:solidFill>
                          <a:schemeClr val="accent4">
                            <a:lumMod val="50000"/>
                          </a:schemeClr>
                        </a:solidFill>
                        <a:latin typeface="Times New Roman" pitchFamily="18" charset="0"/>
                        <a:ea typeface="MS Mincho" pitchFamily="49" charset="-128"/>
                        <a:cs typeface="Times New Roman" pitchFamily="18" charset="0"/>
                      </a:endParaRPr>
                    </a:p>
                  </a:txBody>
                  <a:tcPr/>
                </a:tc>
                <a:tc>
                  <a:txBody>
                    <a:bodyPr/>
                    <a:lstStyle/>
                    <a:p>
                      <a:pPr algn="ctr"/>
                      <a:r>
                        <a:rPr lang="en-US" sz="1400" b="1" dirty="0" smtClean="0"/>
                        <a:t>42%</a:t>
                      </a:r>
                      <a:endParaRPr lang="en-US" sz="1400" b="1" dirty="0">
                        <a:solidFill>
                          <a:schemeClr val="accent4">
                            <a:lumMod val="50000"/>
                          </a:schemeClr>
                        </a:solidFill>
                        <a:latin typeface="Times New Roman" pitchFamily="18" charset="0"/>
                        <a:ea typeface="MS Mincho" pitchFamily="49" charset="-128"/>
                        <a:cs typeface="Times New Roman" pitchFamily="18" charset="0"/>
                      </a:endParaRPr>
                    </a:p>
                  </a:txBody>
                  <a:tcPr/>
                </a:tc>
              </a:tr>
            </a:tbl>
          </a:graphicData>
        </a:graphic>
      </p:graphicFrame>
      <p:sp>
        <p:nvSpPr>
          <p:cNvPr id="3" name="Title 2"/>
          <p:cNvSpPr>
            <a:spLocks noGrp="1"/>
          </p:cNvSpPr>
          <p:nvPr>
            <p:ph type="title"/>
          </p:nvPr>
        </p:nvSpPr>
        <p:spPr/>
        <p:txBody>
          <a:bodyPr>
            <a:normAutofit/>
          </a:bodyPr>
          <a:lstStyle/>
          <a:p>
            <a:r>
              <a:rPr lang="ja-JP" altLang="en-US" b="1" dirty="0">
                <a:latin typeface="Calibri" pitchFamily="34" charset="0"/>
                <a:cs typeface="Calibri" pitchFamily="34" charset="0"/>
              </a:rPr>
              <a:t>一般的なアメリカ人との比</a:t>
            </a:r>
            <a:r>
              <a:rPr lang="ja-JP" altLang="en-US" b="1" dirty="0" smtClean="0">
                <a:latin typeface="Calibri" pitchFamily="34" charset="0"/>
                <a:cs typeface="Calibri" pitchFamily="34" charset="0"/>
              </a:rPr>
              <a:t>較</a:t>
            </a:r>
            <a:endParaRPr lang="en-US" dirty="0"/>
          </a:p>
        </p:txBody>
      </p:sp>
      <p:sp>
        <p:nvSpPr>
          <p:cNvPr id="15" name="Content Placeholder 2"/>
          <p:cNvSpPr>
            <a:spLocks noGrp="1"/>
          </p:cNvSpPr>
          <p:nvPr>
            <p:ph idx="1"/>
          </p:nvPr>
        </p:nvSpPr>
        <p:spPr>
          <a:xfrm>
            <a:off x="1499795" y="4100457"/>
            <a:ext cx="6348805" cy="776343"/>
          </a:xfrm>
        </p:spPr>
        <p:txBody>
          <a:bodyPr>
            <a:normAutofit/>
          </a:bodyPr>
          <a:lstStyle/>
          <a:p>
            <a:pPr marL="0" indent="0" algn="ctr">
              <a:buNone/>
            </a:pPr>
            <a:r>
              <a:rPr lang="ja-JP" altLang="en-US" sz="2000" dirty="0" smtClean="0">
                <a:solidFill>
                  <a:schemeClr val="tx1"/>
                </a:solidFill>
                <a:latin typeface="Calibri" pitchFamily="34" charset="0"/>
                <a:cs typeface="Calibri" pitchFamily="34" charset="0"/>
              </a:rPr>
              <a:t>平均的なアメリカ人は</a:t>
            </a:r>
            <a:r>
              <a:rPr lang="en-US" sz="2000" dirty="0" smtClean="0">
                <a:solidFill>
                  <a:schemeClr val="tx1"/>
                </a:solidFill>
                <a:latin typeface="Calibri" pitchFamily="34" charset="0"/>
                <a:cs typeface="Calibri" pitchFamily="34" charset="0"/>
              </a:rPr>
              <a:t> </a:t>
            </a:r>
            <a:r>
              <a:rPr lang="ja-JP" altLang="en-US" sz="2000" u="sng" dirty="0">
                <a:solidFill>
                  <a:schemeClr val="tx1"/>
                </a:solidFill>
                <a:latin typeface="Calibri" pitchFamily="34" charset="0"/>
                <a:cs typeface="Calibri" pitchFamily="34" charset="0"/>
              </a:rPr>
              <a:t>与える人</a:t>
            </a:r>
            <a:r>
              <a:rPr lang="en-US" sz="2000" dirty="0" smtClean="0">
                <a:solidFill>
                  <a:schemeClr val="tx1"/>
                </a:solidFill>
                <a:latin typeface="Calibri" pitchFamily="34" charset="0"/>
                <a:cs typeface="Calibri" pitchFamily="34" charset="0"/>
              </a:rPr>
              <a:t> </a:t>
            </a:r>
            <a:r>
              <a:rPr lang="ja-JP" altLang="en-US" sz="2000" dirty="0">
                <a:solidFill>
                  <a:schemeClr val="tx1"/>
                </a:solidFill>
                <a:latin typeface="Calibri" pitchFamily="34" charset="0"/>
                <a:cs typeface="Calibri" pitchFamily="34" charset="0"/>
              </a:rPr>
              <a:t>もしくは</a:t>
            </a:r>
            <a:r>
              <a:rPr lang="en-US" sz="2000" dirty="0" smtClean="0">
                <a:solidFill>
                  <a:schemeClr val="tx1"/>
                </a:solidFill>
                <a:latin typeface="Calibri" pitchFamily="34" charset="0"/>
                <a:cs typeface="Calibri" pitchFamily="34" charset="0"/>
              </a:rPr>
              <a:t> </a:t>
            </a:r>
            <a:r>
              <a:rPr lang="ja-JP" altLang="en-US" sz="2000" u="sng" dirty="0">
                <a:solidFill>
                  <a:schemeClr val="tx1"/>
                </a:solidFill>
                <a:latin typeface="Calibri" pitchFamily="34" charset="0"/>
                <a:cs typeface="Calibri" pitchFamily="34" charset="0"/>
              </a:rPr>
              <a:t>保護する人</a:t>
            </a:r>
            <a:r>
              <a:rPr lang="en-US" sz="2000" dirty="0" smtClean="0">
                <a:solidFill>
                  <a:schemeClr val="tx1"/>
                </a:solidFill>
                <a:latin typeface="Calibri" pitchFamily="34" charset="0"/>
                <a:cs typeface="Calibri" pitchFamily="34" charset="0"/>
              </a:rPr>
              <a:t> </a:t>
            </a:r>
            <a:r>
              <a:rPr lang="ja-JP" altLang="en-US" sz="2000" dirty="0" smtClean="0">
                <a:solidFill>
                  <a:schemeClr val="tx1"/>
                </a:solidFill>
                <a:latin typeface="Calibri" pitchFamily="34" charset="0"/>
                <a:cs typeface="Calibri" pitchFamily="34" charset="0"/>
              </a:rPr>
              <a:t>です。</a:t>
            </a:r>
            <a:endParaRPr lang="en-US" sz="2000" dirty="0" smtClean="0">
              <a:solidFill>
                <a:schemeClr val="tx1"/>
              </a:solidFill>
              <a:latin typeface="Calibri" pitchFamily="34" charset="0"/>
              <a:cs typeface="Calibri" pitchFamily="34" charset="0"/>
            </a:endParaRPr>
          </a:p>
          <a:p>
            <a:pPr algn="just"/>
            <a:endParaRPr lang="en-US" sz="2000" dirty="0">
              <a:solidFill>
                <a:schemeClr val="tx1"/>
              </a:solidFill>
              <a:latin typeface="Calibri" pitchFamily="34" charset="0"/>
              <a:cs typeface="Calibri" pitchFamily="34" charset="0"/>
            </a:endParaRPr>
          </a:p>
        </p:txBody>
      </p:sp>
      <p:sp>
        <p:nvSpPr>
          <p:cNvPr id="2" name="TextBox 1"/>
          <p:cNvSpPr txBox="1"/>
          <p:nvPr/>
        </p:nvSpPr>
        <p:spPr>
          <a:xfrm>
            <a:off x="914400" y="5930444"/>
            <a:ext cx="4419600" cy="215444"/>
          </a:xfrm>
          <a:prstGeom prst="rect">
            <a:avLst/>
          </a:prstGeom>
          <a:noFill/>
        </p:spPr>
        <p:txBody>
          <a:bodyPr wrap="square" rtlCol="0">
            <a:spAutoFit/>
          </a:bodyPr>
          <a:lstStyle/>
          <a:p>
            <a:r>
              <a:rPr lang="ja-JP" altLang="en-US" sz="800" dirty="0">
                <a:latin typeface="Times New Roman" pitchFamily="18" charset="0"/>
                <a:ea typeface="MS Mincho" pitchFamily="49" charset="-128"/>
                <a:cs typeface="Times New Roman" pitchFamily="18" charset="0"/>
              </a:rPr>
              <a:t>出所</a:t>
            </a:r>
            <a:r>
              <a:rPr lang="en-US" sz="800" dirty="0" smtClean="0">
                <a:latin typeface="Times New Roman" pitchFamily="18" charset="0"/>
                <a:ea typeface="MS Mincho" pitchFamily="49" charset="-128"/>
                <a:cs typeface="Times New Roman" pitchFamily="18" charset="0"/>
              </a:rPr>
              <a:t>: Center for Applications of Psychological Type; Cook Pine Solutions</a:t>
            </a:r>
            <a:endParaRPr lang="en-US" sz="800" dirty="0">
              <a:latin typeface="Times New Roman" pitchFamily="18" charset="0"/>
              <a:ea typeface="MS Mincho" pitchFamily="49" charset="-128"/>
              <a:cs typeface="Times New Roman" pitchFamily="18"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85800"/>
            <a:ext cx="1752600" cy="22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1010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799" y="2743200"/>
            <a:ext cx="5816405" cy="20559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2391178" y="1410986"/>
            <a:ext cx="4361643" cy="1200329"/>
          </a:xfrm>
          <a:prstGeom prst="rect">
            <a:avLst/>
          </a:prstGeom>
        </p:spPr>
        <p:txBody>
          <a:bodyPr wrap="none">
            <a:spAutoFit/>
          </a:bodyPr>
          <a:lstStyle/>
          <a:p>
            <a:pPr algn="ctr"/>
            <a:r>
              <a:rPr lang="en-US" sz="2400" b="1" i="1" dirty="0" smtClean="0">
                <a:solidFill>
                  <a:schemeClr val="accent4">
                    <a:lumMod val="50000"/>
                  </a:schemeClr>
                </a:solidFill>
              </a:rPr>
              <a:t>Engage, Educate and Empower</a:t>
            </a:r>
          </a:p>
          <a:p>
            <a:pPr algn="ctr"/>
            <a:r>
              <a:rPr lang="en-US" altLang="ja-JP" sz="2400" b="1" i="1" dirty="0" smtClean="0">
                <a:solidFill>
                  <a:schemeClr val="accent4">
                    <a:lumMod val="50000"/>
                  </a:schemeClr>
                </a:solidFill>
              </a:rPr>
              <a:t/>
            </a:r>
            <a:br>
              <a:rPr lang="en-US" altLang="ja-JP" sz="2400" b="1" i="1" dirty="0" smtClean="0">
                <a:solidFill>
                  <a:schemeClr val="accent4">
                    <a:lumMod val="50000"/>
                  </a:schemeClr>
                </a:solidFill>
              </a:rPr>
            </a:br>
            <a:r>
              <a:rPr lang="ja-JP" altLang="en-US" sz="2400" b="1" i="1" dirty="0" smtClean="0">
                <a:solidFill>
                  <a:schemeClr val="accent4">
                    <a:lumMod val="50000"/>
                  </a:schemeClr>
                </a:solidFill>
              </a:rPr>
              <a:t>世</a:t>
            </a:r>
            <a:r>
              <a:rPr lang="ja-JP" altLang="en-US" sz="2400" b="1" i="1" dirty="0">
                <a:solidFill>
                  <a:schemeClr val="accent4">
                    <a:lumMod val="50000"/>
                  </a:schemeClr>
                </a:solidFill>
              </a:rPr>
              <a:t>界</a:t>
            </a:r>
            <a:r>
              <a:rPr lang="ja-JP" altLang="en-US" sz="2400" b="1" i="1" dirty="0" smtClean="0">
                <a:solidFill>
                  <a:schemeClr val="accent4">
                    <a:lumMod val="50000"/>
                  </a:schemeClr>
                </a:solidFill>
              </a:rPr>
              <a:t>に広めよう</a:t>
            </a:r>
            <a:endParaRPr lang="en-US" sz="2400" b="1" i="1" dirty="0">
              <a:solidFill>
                <a:schemeClr val="accent4">
                  <a:lumMod val="50000"/>
                </a:schemeClr>
              </a:solidFill>
            </a:endParaRPr>
          </a:p>
        </p:txBody>
      </p:sp>
      <p:sp>
        <p:nvSpPr>
          <p:cNvPr id="4" name="Rectangle 3"/>
          <p:cNvSpPr/>
          <p:nvPr/>
        </p:nvSpPr>
        <p:spPr>
          <a:xfrm>
            <a:off x="3242149" y="5117068"/>
            <a:ext cx="2659703" cy="461665"/>
          </a:xfrm>
          <a:prstGeom prst="rect">
            <a:avLst/>
          </a:prstGeom>
        </p:spPr>
        <p:txBody>
          <a:bodyPr wrap="none">
            <a:spAutoFit/>
          </a:bodyPr>
          <a:lstStyle/>
          <a:p>
            <a:pPr algn="ctr"/>
            <a:r>
              <a:rPr lang="en-US" sz="2400" b="1" i="1" dirty="0" smtClean="0">
                <a:solidFill>
                  <a:srgbClr val="009900"/>
                </a:solidFill>
              </a:rPr>
              <a:t>www.globalci.org</a:t>
            </a:r>
            <a:endParaRPr lang="en-US" sz="2400" b="1" i="1" dirty="0">
              <a:solidFill>
                <a:srgbClr val="009900"/>
              </a:solidFill>
            </a:endParaRPr>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85800"/>
            <a:ext cx="1752600" cy="22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669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nSpc>
                <a:spcPct val="100000"/>
              </a:lnSpc>
            </a:pPr>
            <a:r>
              <a:rPr lang="en-US" b="1" dirty="0" smtClean="0">
                <a:latin typeface="Times New Roman" pitchFamily="18" charset="0"/>
                <a:cs typeface="Times New Roman" pitchFamily="18" charset="0"/>
              </a:rPr>
              <a:t>MBTI</a:t>
            </a:r>
            <a:r>
              <a:rPr lang="ja-JP" altLang="en-US" b="1" dirty="0" smtClean="0">
                <a:latin typeface="Times New Roman" pitchFamily="18" charset="0"/>
                <a:cs typeface="Times New Roman" pitchFamily="18" charset="0"/>
              </a:rPr>
              <a:t>　</a:t>
            </a:r>
            <a:r>
              <a:rPr lang="ja-JP" altLang="en-US" b="1" dirty="0" smtClean="0">
                <a:latin typeface="MS Mincho" pitchFamily="49" charset="-128"/>
                <a:ea typeface="MS Mincho" pitchFamily="49" charset="-128"/>
                <a:cs typeface="Calibri" pitchFamily="34" charset="0"/>
              </a:rPr>
              <a:t>性</a:t>
            </a:r>
            <a:r>
              <a:rPr lang="ja-JP" altLang="en-US" b="1" dirty="0">
                <a:latin typeface="MS Mincho" pitchFamily="49" charset="-128"/>
                <a:ea typeface="MS Mincho" pitchFamily="49" charset="-128"/>
                <a:cs typeface="Calibri" pitchFamily="34" charset="0"/>
              </a:rPr>
              <a:t>格テス</a:t>
            </a:r>
            <a:r>
              <a:rPr lang="ja-JP" altLang="en-US" b="1" dirty="0" smtClean="0">
                <a:latin typeface="MS Mincho" pitchFamily="49" charset="-128"/>
                <a:ea typeface="MS Mincho" pitchFamily="49" charset="-128"/>
                <a:cs typeface="Calibri" pitchFamily="34" charset="0"/>
              </a:rPr>
              <a:t>トについて</a:t>
            </a:r>
            <a:endParaRPr lang="en-US" b="1" dirty="0">
              <a:latin typeface="MS Mincho" pitchFamily="49" charset="-128"/>
              <a:ea typeface="MS Mincho" pitchFamily="49" charset="-128"/>
              <a:cs typeface="Calibri" pitchFamily="34" charset="0"/>
            </a:endParaRPr>
          </a:p>
        </p:txBody>
      </p:sp>
      <p:sp>
        <p:nvSpPr>
          <p:cNvPr id="16" name="Content Placeholder 2"/>
          <p:cNvSpPr>
            <a:spLocks noGrp="1"/>
          </p:cNvSpPr>
          <p:nvPr>
            <p:ph idx="1"/>
          </p:nvPr>
        </p:nvSpPr>
        <p:spPr>
          <a:xfrm>
            <a:off x="1463040" y="1905000"/>
            <a:ext cx="6385560" cy="3603812"/>
          </a:xfrm>
        </p:spPr>
        <p:txBody>
          <a:bodyPr>
            <a:normAutofit/>
          </a:bodyPr>
          <a:lstStyle/>
          <a:p>
            <a:pPr marL="0" indent="0">
              <a:buNone/>
            </a:pPr>
            <a:r>
              <a:rPr lang="en-US" altLang="ja-JP" sz="1750" b="1" dirty="0">
                <a:latin typeface="Times New Roman" pitchFamily="18" charset="0"/>
                <a:cs typeface="Times New Roman" pitchFamily="18" charset="0"/>
              </a:rPr>
              <a:t>Myers-Briggs</a:t>
            </a:r>
            <a:r>
              <a:rPr lang="ja-JP" altLang="en-US" sz="1750" b="1" dirty="0">
                <a:latin typeface="Times New Roman" pitchFamily="18" charset="0"/>
                <a:cs typeface="Times New Roman" pitchFamily="18" charset="0"/>
              </a:rPr>
              <a:t>の性</a:t>
            </a:r>
            <a:r>
              <a:rPr lang="ja-JP" altLang="en-US" sz="1750" b="1" dirty="0" smtClean="0">
                <a:latin typeface="Times New Roman" pitchFamily="18" charset="0"/>
                <a:cs typeface="Times New Roman" pitchFamily="18" charset="0"/>
              </a:rPr>
              <a:t>格テ</a:t>
            </a:r>
            <a:r>
              <a:rPr lang="ja-JP" altLang="en-US" sz="1750" b="1" dirty="0">
                <a:latin typeface="Times New Roman" pitchFamily="18" charset="0"/>
                <a:cs typeface="Times New Roman" pitchFamily="18" charset="0"/>
              </a:rPr>
              <a:t>ス</a:t>
            </a:r>
            <a:r>
              <a:rPr lang="ja-JP" altLang="en-US" sz="1750" b="1" dirty="0" smtClean="0">
                <a:latin typeface="Times New Roman" pitchFamily="18" charset="0"/>
                <a:cs typeface="Times New Roman" pitchFamily="18" charset="0"/>
              </a:rPr>
              <a:t>トは、</a:t>
            </a:r>
            <a:r>
              <a:rPr lang="en-US" sz="1750" b="1" dirty="0" smtClean="0">
                <a:latin typeface="Times New Roman" pitchFamily="18" charset="0"/>
                <a:cs typeface="Times New Roman" pitchFamily="18" charset="0"/>
              </a:rPr>
              <a:t>Carl Jung</a:t>
            </a:r>
            <a:r>
              <a:rPr lang="ja-JP" altLang="en-US" sz="1750" b="1" dirty="0" smtClean="0">
                <a:latin typeface="Times New Roman" pitchFamily="18" charset="0"/>
                <a:cs typeface="Times New Roman" pitchFamily="18" charset="0"/>
              </a:rPr>
              <a:t>博士の心理的タイプ理論に基づく、</a:t>
            </a:r>
            <a:r>
              <a:rPr lang="ja-JP" altLang="en-US" sz="1750" b="1" dirty="0">
                <a:latin typeface="Times New Roman" pitchFamily="18" charset="0"/>
                <a:cs typeface="Times New Roman" pitchFamily="18" charset="0"/>
              </a:rPr>
              <a:t>性格タイプ指標</a:t>
            </a:r>
            <a:r>
              <a:rPr lang="ja-JP" altLang="en-US" sz="1750" b="1" dirty="0" smtClean="0">
                <a:solidFill>
                  <a:schemeClr val="tx1"/>
                </a:solidFill>
                <a:latin typeface="Times New Roman" pitchFamily="18" charset="0"/>
                <a:cs typeface="Times New Roman" pitchFamily="18" charset="0"/>
              </a:rPr>
              <a:t>（</a:t>
            </a:r>
            <a:r>
              <a:rPr lang="en-US" sz="1750" b="1" dirty="0" smtClean="0">
                <a:solidFill>
                  <a:schemeClr val="tx1"/>
                </a:solidFill>
                <a:latin typeface="Times New Roman" pitchFamily="18" charset="0"/>
                <a:cs typeface="Times New Roman" pitchFamily="18" charset="0"/>
              </a:rPr>
              <a:t>Myers-Briggs Type Indicator® (MBTI)</a:t>
            </a:r>
            <a:r>
              <a:rPr lang="ja-JP" altLang="en-US" sz="1750" b="1" dirty="0" smtClean="0">
                <a:solidFill>
                  <a:schemeClr val="tx1"/>
                </a:solidFill>
                <a:latin typeface="Times New Roman" pitchFamily="18" charset="0"/>
                <a:cs typeface="Times New Roman" pitchFamily="18" charset="0"/>
              </a:rPr>
              <a:t>）を特定するため</a:t>
            </a:r>
            <a:r>
              <a:rPr lang="ja-JP" altLang="en-US" sz="1750" b="1" dirty="0" smtClean="0">
                <a:latin typeface="Times New Roman" pitchFamily="18" charset="0"/>
                <a:cs typeface="Times New Roman" pitchFamily="18" charset="0"/>
              </a:rPr>
              <a:t>のテスト</a:t>
            </a:r>
            <a:r>
              <a:rPr lang="ja-JP" altLang="en-US" sz="1750" b="1" dirty="0" smtClean="0">
                <a:solidFill>
                  <a:schemeClr val="tx1"/>
                </a:solidFill>
                <a:latin typeface="Times New Roman" pitchFamily="18" charset="0"/>
                <a:cs typeface="Times New Roman" pitchFamily="18" charset="0"/>
              </a:rPr>
              <a:t>で</a:t>
            </a:r>
            <a:r>
              <a:rPr lang="ja-JP" altLang="en-US" sz="1750" b="1" dirty="0">
                <a:latin typeface="Times New Roman" pitchFamily="18" charset="0"/>
                <a:cs typeface="Times New Roman" pitchFamily="18" charset="0"/>
              </a:rPr>
              <a:t>す。過去</a:t>
            </a:r>
            <a:r>
              <a:rPr lang="en-US" altLang="ja-JP" sz="1750" b="1" dirty="0">
                <a:latin typeface="Times New Roman" pitchFamily="18" charset="0"/>
                <a:cs typeface="Times New Roman" pitchFamily="18" charset="0"/>
              </a:rPr>
              <a:t>60</a:t>
            </a:r>
            <a:r>
              <a:rPr lang="ja-JP" altLang="en-US" sz="1750" b="1" dirty="0" smtClean="0">
                <a:latin typeface="Times New Roman" pitchFamily="18" charset="0"/>
                <a:cs typeface="Times New Roman" pitchFamily="18" charset="0"/>
              </a:rPr>
              <a:t>年に亘り、世</a:t>
            </a:r>
            <a:r>
              <a:rPr lang="ja-JP" altLang="en-US" sz="1750" b="1" dirty="0">
                <a:latin typeface="Times New Roman" pitchFamily="18" charset="0"/>
                <a:cs typeface="Times New Roman" pitchFamily="18" charset="0"/>
              </a:rPr>
              <a:t>界中の人々に使用され</a:t>
            </a:r>
            <a:r>
              <a:rPr lang="ja-JP" altLang="en-US" sz="1750" b="1" dirty="0" smtClean="0">
                <a:latin typeface="Times New Roman" pitchFamily="18" charset="0"/>
                <a:cs typeface="Times New Roman" pitchFamily="18" charset="0"/>
              </a:rPr>
              <a:t>てい</a:t>
            </a:r>
            <a:r>
              <a:rPr lang="ja-JP" altLang="en-US" sz="1750" b="1" dirty="0">
                <a:latin typeface="Times New Roman" pitchFamily="18" charset="0"/>
                <a:cs typeface="Times New Roman" pitchFamily="18" charset="0"/>
              </a:rPr>
              <a:t>ます。</a:t>
            </a:r>
            <a:r>
              <a:rPr lang="en-US" altLang="ja-JP" sz="1750" b="1" dirty="0" smtClean="0">
                <a:solidFill>
                  <a:schemeClr val="tx1"/>
                </a:solidFill>
                <a:latin typeface="Times New Roman" pitchFamily="18" charset="0"/>
                <a:cs typeface="Times New Roman" pitchFamily="18" charset="0"/>
              </a:rPr>
              <a:t/>
            </a:r>
            <a:br>
              <a:rPr lang="en-US" altLang="ja-JP" sz="1750" b="1" dirty="0" smtClean="0">
                <a:solidFill>
                  <a:schemeClr val="tx1"/>
                </a:solidFill>
                <a:latin typeface="Times New Roman" pitchFamily="18" charset="0"/>
                <a:cs typeface="Times New Roman" pitchFamily="18" charset="0"/>
              </a:rPr>
            </a:br>
            <a:r>
              <a:rPr lang="en-US" altLang="ja-JP" sz="1750" b="1" dirty="0" smtClean="0">
                <a:solidFill>
                  <a:schemeClr val="tx1"/>
                </a:solidFill>
                <a:latin typeface="Times New Roman" pitchFamily="18" charset="0"/>
                <a:cs typeface="Times New Roman" pitchFamily="18" charset="0"/>
              </a:rPr>
              <a:t/>
            </a:r>
            <a:br>
              <a:rPr lang="en-US" altLang="ja-JP" sz="1750" b="1" dirty="0" smtClean="0">
                <a:solidFill>
                  <a:schemeClr val="tx1"/>
                </a:solidFill>
                <a:latin typeface="Times New Roman" pitchFamily="18" charset="0"/>
                <a:cs typeface="Times New Roman" pitchFamily="18" charset="0"/>
              </a:rPr>
            </a:br>
            <a:r>
              <a:rPr lang="ja-JP" altLang="en-US" sz="1750" b="1" dirty="0" smtClean="0">
                <a:solidFill>
                  <a:schemeClr val="tx1"/>
                </a:solidFill>
                <a:latin typeface="Times New Roman" pitchFamily="18" charset="0"/>
                <a:cs typeface="Times New Roman" pitchFamily="18" charset="0"/>
              </a:rPr>
              <a:t>テスト結果</a:t>
            </a:r>
            <a:r>
              <a:rPr lang="ja-JP" altLang="en-US" sz="1750" b="1" dirty="0">
                <a:latin typeface="Times New Roman" pitchFamily="18" charset="0"/>
                <a:cs typeface="Times New Roman" pitchFamily="18" charset="0"/>
              </a:rPr>
              <a:t>は</a:t>
            </a:r>
            <a:r>
              <a:rPr lang="ja-JP" altLang="en-US" sz="1750" b="1" dirty="0" smtClean="0">
                <a:latin typeface="Times New Roman" pitchFamily="18" charset="0"/>
                <a:cs typeface="Times New Roman" pitchFamily="18" charset="0"/>
              </a:rPr>
              <a:t>、正</a:t>
            </a:r>
            <a:r>
              <a:rPr lang="ja-JP" altLang="en-US" sz="1750" b="1" dirty="0">
                <a:latin typeface="Times New Roman" pitchFamily="18" charset="0"/>
                <a:cs typeface="Times New Roman" pitchFamily="18" charset="0"/>
              </a:rPr>
              <a:t>反対の答えを持</a:t>
            </a:r>
            <a:r>
              <a:rPr lang="ja-JP" altLang="en-US" sz="1750" b="1" dirty="0" smtClean="0">
                <a:latin typeface="Times New Roman" pitchFamily="18" charset="0"/>
                <a:cs typeface="Times New Roman" pitchFamily="18" charset="0"/>
              </a:rPr>
              <a:t>つ</a:t>
            </a:r>
            <a:r>
              <a:rPr lang="en-US" altLang="ja-JP" sz="1750" b="1" dirty="0" smtClean="0">
                <a:latin typeface="Times New Roman" pitchFamily="18" charset="0"/>
                <a:cs typeface="Times New Roman" pitchFamily="18" charset="0"/>
              </a:rPr>
              <a:t>4</a:t>
            </a:r>
            <a:r>
              <a:rPr lang="ja-JP" altLang="en-US" sz="1750" b="1" dirty="0" smtClean="0">
                <a:latin typeface="Times New Roman" pitchFamily="18" charset="0"/>
                <a:cs typeface="Times New Roman" pitchFamily="18" charset="0"/>
              </a:rPr>
              <a:t>つの指標から、該当する特徴が一</a:t>
            </a:r>
            <a:r>
              <a:rPr lang="ja-JP" altLang="en-US" sz="1750" b="1" dirty="0">
                <a:latin typeface="Times New Roman" pitchFamily="18" charset="0"/>
                <a:cs typeface="Times New Roman" pitchFamily="18" charset="0"/>
              </a:rPr>
              <a:t>つず</a:t>
            </a:r>
            <a:r>
              <a:rPr lang="ja-JP" altLang="en-US" sz="1750" b="1" dirty="0" smtClean="0">
                <a:latin typeface="Times New Roman" pitchFamily="18" charset="0"/>
                <a:cs typeface="Times New Roman" pitchFamily="18" charset="0"/>
              </a:rPr>
              <a:t>つ、</a:t>
            </a:r>
            <a:r>
              <a:rPr lang="en-US" altLang="ja-JP" sz="1750" b="1" dirty="0" smtClean="0">
                <a:latin typeface="Times New Roman" pitchFamily="18" charset="0"/>
                <a:cs typeface="Times New Roman" pitchFamily="18" charset="0"/>
              </a:rPr>
              <a:t>4</a:t>
            </a:r>
            <a:r>
              <a:rPr lang="ja-JP" altLang="en-US" sz="1750" b="1" dirty="0" smtClean="0">
                <a:latin typeface="Times New Roman" pitchFamily="18" charset="0"/>
                <a:cs typeface="Times New Roman" pitchFamily="18" charset="0"/>
              </a:rPr>
              <a:t>種類選出されます。その組み合わせにより、合計</a:t>
            </a:r>
            <a:r>
              <a:rPr lang="en-US" altLang="ja-JP" sz="1750" b="1" dirty="0" smtClean="0">
                <a:latin typeface="Times New Roman" pitchFamily="18" charset="0"/>
                <a:cs typeface="Times New Roman" pitchFamily="18" charset="0"/>
              </a:rPr>
              <a:t>16</a:t>
            </a:r>
            <a:r>
              <a:rPr lang="ja-JP" altLang="en-US" sz="1750" b="1" dirty="0" smtClean="0">
                <a:latin typeface="Times New Roman" pitchFamily="18" charset="0"/>
                <a:cs typeface="Times New Roman" pitchFamily="18" charset="0"/>
              </a:rPr>
              <a:t>種類ある性格タイプから、性格を特定するものです。</a:t>
            </a:r>
            <a:endParaRPr lang="en-US" altLang="ja-JP" sz="1750" b="1" dirty="0" smtClean="0">
              <a:solidFill>
                <a:schemeClr val="tx1"/>
              </a:solidFill>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579024332"/>
              </p:ext>
            </p:extLst>
          </p:nvPr>
        </p:nvGraphicFramePr>
        <p:xfrm>
          <a:off x="1600200" y="4343400"/>
          <a:ext cx="5943600" cy="1371600"/>
        </p:xfrm>
        <a:graphic>
          <a:graphicData uri="http://schemas.openxmlformats.org/drawingml/2006/table">
            <a:tbl>
              <a:tblPr firstRow="1" bandRow="1">
                <a:tableStyleId>{E8B1032C-EA38-4F05-BA0D-38AFFFC7BED3}</a:tableStyleId>
              </a:tblPr>
              <a:tblGrid>
                <a:gridCol w="2496312"/>
                <a:gridCol w="1313688"/>
                <a:gridCol w="685800"/>
                <a:gridCol w="1447800"/>
              </a:tblGrid>
              <a:tr h="342900">
                <a:tc>
                  <a:txBody>
                    <a:bodyPr/>
                    <a:lstStyle/>
                    <a:p>
                      <a:r>
                        <a:rPr lang="ja-JP" altLang="en-US" sz="1400" b="1" dirty="0" smtClean="0"/>
                        <a:t>どこに注意を向けるか</a:t>
                      </a:r>
                      <a:endParaRPr lang="en-US" sz="1400" b="1" dirty="0">
                        <a:solidFill>
                          <a:schemeClr val="tx1"/>
                        </a:solidFill>
                        <a:latin typeface="+mj-lt"/>
                        <a:cs typeface="Calibri" pitchFamily="34" charset="0"/>
                      </a:endParaRPr>
                    </a:p>
                  </a:txBody>
                  <a:tcPr>
                    <a:lnB w="12700" cap="flat" cmpd="sng" algn="ctr">
                      <a:solidFill>
                        <a:schemeClr val="tx1"/>
                      </a:solidFill>
                      <a:prstDash val="solid"/>
                      <a:round/>
                      <a:headEnd type="none" w="med" len="med"/>
                      <a:tailEnd type="none" w="med" len="med"/>
                    </a:lnB>
                  </a:tcPr>
                </a:tc>
                <a:tc>
                  <a:txBody>
                    <a:bodyPr/>
                    <a:lstStyle/>
                    <a:p>
                      <a:pPr algn="ctr"/>
                      <a:r>
                        <a:rPr lang="ja-JP" altLang="en-US" sz="1400" b="1" dirty="0" smtClean="0"/>
                        <a:t>外向的</a:t>
                      </a:r>
                      <a:r>
                        <a:rPr lang="en-US" sz="1400" b="1" dirty="0" smtClean="0"/>
                        <a:t> (E)</a:t>
                      </a:r>
                      <a:endParaRPr lang="en-US" sz="1400" b="1" dirty="0">
                        <a:solidFill>
                          <a:srgbClr val="7030A0"/>
                        </a:solidFill>
                        <a:latin typeface="+mj-lt"/>
                        <a:cs typeface="Calibri" pitchFamily="34"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1400" b="1" dirty="0" smtClean="0"/>
                        <a:t>or</a:t>
                      </a:r>
                      <a:endParaRPr lang="en-US" sz="1400" b="1" dirty="0">
                        <a:solidFill>
                          <a:srgbClr val="7030A0"/>
                        </a:solidFill>
                        <a:latin typeface="+mj-lt"/>
                        <a:cs typeface="Calibri" pitchFamily="34" charset="0"/>
                      </a:endParaRPr>
                    </a:p>
                  </a:txBody>
                  <a:tcPr>
                    <a:lnB w="12700" cap="flat" cmpd="sng" algn="ctr">
                      <a:solidFill>
                        <a:schemeClr val="tx1"/>
                      </a:solidFill>
                      <a:prstDash val="solid"/>
                      <a:round/>
                      <a:headEnd type="none" w="med" len="med"/>
                      <a:tailEnd type="none" w="med" len="med"/>
                    </a:lnB>
                  </a:tcPr>
                </a:tc>
                <a:tc>
                  <a:txBody>
                    <a:bodyPr/>
                    <a:lstStyle/>
                    <a:p>
                      <a:pPr algn="ctr"/>
                      <a:r>
                        <a:rPr lang="ja-JP" altLang="en-US" sz="1400" b="1" dirty="0" smtClean="0"/>
                        <a:t>内向的</a:t>
                      </a:r>
                      <a:r>
                        <a:rPr lang="en-US" sz="1400" b="1" dirty="0" smtClean="0"/>
                        <a:t> (I)</a:t>
                      </a:r>
                      <a:endParaRPr lang="en-US" sz="1400" b="1" dirty="0">
                        <a:solidFill>
                          <a:srgbClr val="7030A0"/>
                        </a:solidFill>
                        <a:latin typeface="+mj-lt"/>
                        <a:cs typeface="Calibri" pitchFamily="34" charset="0"/>
                      </a:endParaRPr>
                    </a:p>
                  </a:txBody>
                  <a:tcPr>
                    <a:lnB w="12700" cap="flat" cmpd="sng" algn="ctr">
                      <a:solidFill>
                        <a:schemeClr val="tx1"/>
                      </a:solidFill>
                      <a:prstDash val="solid"/>
                      <a:round/>
                      <a:headEnd type="none" w="med" len="med"/>
                      <a:tailEnd type="none" w="med" len="med"/>
                    </a:lnB>
                  </a:tcPr>
                </a:tc>
              </a:tr>
              <a:tr h="342900">
                <a:tc>
                  <a:txBody>
                    <a:bodyPr/>
                    <a:lstStyle/>
                    <a:p>
                      <a:r>
                        <a:rPr lang="ja-JP" altLang="en-US" sz="1400" b="1" dirty="0" smtClean="0"/>
                        <a:t>どのように情報を処理するか</a:t>
                      </a:r>
                      <a:endParaRPr lang="en-US" sz="1400" b="1" dirty="0">
                        <a:solidFill>
                          <a:schemeClr val="tx1"/>
                        </a:solidFill>
                        <a:latin typeface="+mj-lt"/>
                        <a:cs typeface="Calibri"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400" b="1" dirty="0" smtClean="0"/>
                        <a:t>実践的</a:t>
                      </a:r>
                      <a:r>
                        <a:rPr lang="en-US" sz="1400" b="1" dirty="0" smtClean="0"/>
                        <a:t> (S)</a:t>
                      </a:r>
                      <a:endParaRPr lang="en-US" sz="1400" b="1" dirty="0">
                        <a:solidFill>
                          <a:srgbClr val="7030A0"/>
                        </a:solidFill>
                        <a:latin typeface="+mj-lt"/>
                        <a:cs typeface="Calibri"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t>or</a:t>
                      </a:r>
                      <a:endParaRPr lang="en-US" sz="1400" b="1" dirty="0">
                        <a:solidFill>
                          <a:srgbClr val="7030A0"/>
                        </a:solidFill>
                        <a:latin typeface="+mj-lt"/>
                        <a:cs typeface="Calibri"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400" b="1" dirty="0" smtClean="0"/>
                        <a:t>直感的</a:t>
                      </a:r>
                      <a:r>
                        <a:rPr lang="en-US" sz="1400" b="1" dirty="0" smtClean="0"/>
                        <a:t> (N)</a:t>
                      </a:r>
                      <a:endParaRPr lang="en-US" sz="1400" b="1" dirty="0">
                        <a:solidFill>
                          <a:srgbClr val="7030A0"/>
                        </a:solidFill>
                        <a:latin typeface="+mj-lt"/>
                        <a:cs typeface="Calibri"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900">
                <a:tc>
                  <a:txBody>
                    <a:bodyPr/>
                    <a:lstStyle/>
                    <a:p>
                      <a:r>
                        <a:rPr lang="ja-JP" altLang="en-US" sz="1400" b="1" dirty="0" smtClean="0"/>
                        <a:t>どのように決断するか</a:t>
                      </a:r>
                      <a:endParaRPr lang="en-US" sz="1400" b="1" dirty="0">
                        <a:solidFill>
                          <a:schemeClr val="tx1"/>
                        </a:solidFill>
                        <a:latin typeface="+mj-lt"/>
                        <a:cs typeface="Calibri"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400" b="1" dirty="0" smtClean="0"/>
                        <a:t>考える人</a:t>
                      </a:r>
                      <a:r>
                        <a:rPr lang="en-US" sz="1400" b="1" dirty="0" smtClean="0"/>
                        <a:t> (T)</a:t>
                      </a:r>
                      <a:endParaRPr lang="en-US" sz="1400" b="1" dirty="0">
                        <a:solidFill>
                          <a:srgbClr val="7030A0"/>
                        </a:solidFill>
                        <a:latin typeface="+mj-lt"/>
                        <a:cs typeface="Calibri"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t>or</a:t>
                      </a:r>
                      <a:endParaRPr lang="en-US" sz="1400" b="1" dirty="0">
                        <a:solidFill>
                          <a:srgbClr val="7030A0"/>
                        </a:solidFill>
                        <a:latin typeface="+mj-lt"/>
                        <a:cs typeface="Calibri"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400" b="1" dirty="0" smtClean="0"/>
                        <a:t>感じる人</a:t>
                      </a:r>
                      <a:r>
                        <a:rPr lang="en-US" sz="1400" b="1" dirty="0" smtClean="0"/>
                        <a:t> (F)</a:t>
                      </a:r>
                      <a:endParaRPr lang="en-US" sz="1400" b="1" dirty="0">
                        <a:solidFill>
                          <a:srgbClr val="7030A0"/>
                        </a:solidFill>
                        <a:latin typeface="+mj-lt"/>
                        <a:cs typeface="Calibri"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900">
                <a:tc>
                  <a:txBody>
                    <a:bodyPr/>
                    <a:lstStyle/>
                    <a:p>
                      <a:r>
                        <a:rPr lang="ja-JP" altLang="en-US" sz="1400" b="1" dirty="0" smtClean="0"/>
                        <a:t>世界とどのように向きあうか</a:t>
                      </a:r>
                      <a:endParaRPr lang="en-US" sz="1400" b="1" dirty="0">
                        <a:solidFill>
                          <a:schemeClr val="tx1"/>
                        </a:solidFill>
                        <a:latin typeface="+mj-lt"/>
                        <a:cs typeface="Calibri"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ja-JP" altLang="en-US" sz="1400" b="1" dirty="0" smtClean="0"/>
                        <a:t>判断する</a:t>
                      </a:r>
                      <a:r>
                        <a:rPr lang="en-US" sz="1400" b="1" dirty="0" smtClean="0"/>
                        <a:t> (J)</a:t>
                      </a:r>
                      <a:endParaRPr lang="en-US" sz="1400" b="1" dirty="0">
                        <a:solidFill>
                          <a:srgbClr val="7030A0"/>
                        </a:solidFill>
                        <a:latin typeface="+mj-lt"/>
                        <a:cs typeface="Calibri"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400" b="1" dirty="0" smtClean="0"/>
                        <a:t>or</a:t>
                      </a:r>
                      <a:endParaRPr lang="en-US" sz="1400" b="1" dirty="0">
                        <a:solidFill>
                          <a:srgbClr val="7030A0"/>
                        </a:solidFill>
                        <a:latin typeface="+mj-lt"/>
                        <a:cs typeface="Calibri"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ja-JP" altLang="en-US" sz="1400" b="1" baseline="0" dirty="0" smtClean="0"/>
                        <a:t>認識する</a:t>
                      </a:r>
                      <a:r>
                        <a:rPr lang="en-US" sz="1400" b="1" baseline="0" dirty="0" smtClean="0"/>
                        <a:t> (P)</a:t>
                      </a:r>
                      <a:endParaRPr lang="en-US" sz="1400" b="1" dirty="0">
                        <a:solidFill>
                          <a:srgbClr val="7030A0"/>
                        </a:solidFill>
                        <a:latin typeface="+mj-lt"/>
                        <a:cs typeface="Calibri" pitchFamily="34" charset="0"/>
                      </a:endParaRPr>
                    </a:p>
                  </a:txBody>
                  <a:tcPr>
                    <a:lnT w="12700" cap="flat" cmpd="sng" algn="ctr">
                      <a:solidFill>
                        <a:schemeClr val="tx1"/>
                      </a:solidFill>
                      <a:prstDash val="solid"/>
                      <a:round/>
                      <a:headEnd type="none" w="med" len="med"/>
                      <a:tailEnd type="none" w="med" len="med"/>
                    </a:lnT>
                  </a:tcPr>
                </a:tc>
              </a:tr>
            </a:tbl>
          </a:graphicData>
        </a:graphic>
      </p:graphicFrame>
      <p:sp>
        <p:nvSpPr>
          <p:cNvPr id="5" name="TextBox 4"/>
          <p:cNvSpPr txBox="1"/>
          <p:nvPr/>
        </p:nvSpPr>
        <p:spPr>
          <a:xfrm>
            <a:off x="876300" y="5943600"/>
            <a:ext cx="4114800" cy="253916"/>
          </a:xfrm>
          <a:prstGeom prst="rect">
            <a:avLst/>
          </a:prstGeom>
          <a:noFill/>
        </p:spPr>
        <p:txBody>
          <a:bodyPr wrap="square" rtlCol="0">
            <a:spAutoFit/>
          </a:bodyPr>
          <a:lstStyle/>
          <a:p>
            <a:r>
              <a:rPr lang="ja-JP" altLang="en-US" sz="1050" dirty="0">
                <a:latin typeface="MS Mincho (Body)"/>
                <a:cs typeface="Calibri" pitchFamily="34" charset="0"/>
              </a:rPr>
              <a:t>参</a:t>
            </a:r>
            <a:r>
              <a:rPr lang="ja-JP" altLang="en-US" sz="1050" dirty="0" smtClean="0">
                <a:latin typeface="MS Mincho (Body)"/>
                <a:cs typeface="Calibri" pitchFamily="34" charset="0"/>
              </a:rPr>
              <a:t>照</a:t>
            </a:r>
            <a:r>
              <a:rPr lang="en-US" sz="1050" dirty="0" smtClean="0">
                <a:latin typeface="Calibri" pitchFamily="34" charset="0"/>
                <a:cs typeface="Calibri" pitchFamily="34" charset="0"/>
              </a:rPr>
              <a:t>: MBTI®</a:t>
            </a:r>
            <a:endParaRPr lang="en-US" sz="1050" dirty="0">
              <a:latin typeface="Calibri" pitchFamily="34" charset="0"/>
              <a:cs typeface="Calibri"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0" y="728759"/>
            <a:ext cx="1866900" cy="24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7208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ja-JP" altLang="en-US" b="1" dirty="0" smtClean="0">
                <a:latin typeface="Times New Roman" pitchFamily="18" charset="0"/>
                <a:ea typeface="MS Mincho" pitchFamily="49" charset="-128"/>
                <a:cs typeface="Times New Roman" pitchFamily="18" charset="0"/>
              </a:rPr>
              <a:t>外向的</a:t>
            </a:r>
            <a:r>
              <a:rPr lang="en-US" b="1" dirty="0" smtClean="0">
                <a:latin typeface="Times New Roman" pitchFamily="18" charset="0"/>
                <a:ea typeface="MS Mincho" pitchFamily="49" charset="-128"/>
                <a:cs typeface="Times New Roman" pitchFamily="18" charset="0"/>
              </a:rPr>
              <a:t> </a:t>
            </a:r>
            <a:r>
              <a:rPr lang="en-US" b="1" dirty="0">
                <a:latin typeface="Times New Roman" pitchFamily="18" charset="0"/>
                <a:ea typeface="MS Mincho" pitchFamily="49" charset="-128"/>
                <a:cs typeface="Times New Roman" pitchFamily="18" charset="0"/>
              </a:rPr>
              <a:t>vs. </a:t>
            </a:r>
            <a:r>
              <a:rPr lang="ja-JP" altLang="en-US" b="1" dirty="0" smtClean="0">
                <a:latin typeface="Times New Roman" pitchFamily="18" charset="0"/>
                <a:ea typeface="MS Mincho" pitchFamily="49" charset="-128"/>
                <a:cs typeface="Times New Roman" pitchFamily="18" charset="0"/>
              </a:rPr>
              <a:t>内向的</a:t>
            </a:r>
            <a:endParaRPr lang="en-US" dirty="0">
              <a:latin typeface="Times New Roman" pitchFamily="18" charset="0"/>
              <a:ea typeface="MS Mincho" pitchFamily="49" charset="-128"/>
              <a:cs typeface="Times New Roman" pitchFamily="18" charset="0"/>
            </a:endParaRPr>
          </a:p>
        </p:txBody>
      </p:sp>
      <p:graphicFrame>
        <p:nvGraphicFramePr>
          <p:cNvPr id="11" name="Content Placeholder 11"/>
          <p:cNvGraphicFramePr>
            <a:graphicFrameLocks noGrp="1"/>
          </p:cNvGraphicFramePr>
          <p:nvPr>
            <p:ph sz="quarter" idx="13"/>
            <p:extLst>
              <p:ext uri="{D42A27DB-BD31-4B8C-83A1-F6EECF244321}">
                <p14:modId xmlns:p14="http://schemas.microsoft.com/office/powerpoint/2010/main" val="3510733650"/>
              </p:ext>
            </p:extLst>
          </p:nvPr>
        </p:nvGraphicFramePr>
        <p:xfrm>
          <a:off x="1298575" y="2120900"/>
          <a:ext cx="3200400" cy="319194"/>
        </p:xfrm>
        <a:graphic>
          <a:graphicData uri="http://schemas.openxmlformats.org/drawingml/2006/table">
            <a:tbl>
              <a:tblPr/>
              <a:tblGrid>
                <a:gridCol w="1600200"/>
                <a:gridCol w="1600200"/>
              </a:tblGrid>
              <a:tr h="179493">
                <a:tc>
                  <a:txBody>
                    <a:bodyPr/>
                    <a:lstStyle/>
                    <a:p>
                      <a:endParaRPr lang="en-US" dirty="0"/>
                    </a:p>
                  </a:txBody>
                  <a:tcPr marL="35559" marR="35559" marT="22437" marB="22437" anchor="ctr">
                    <a:lnL>
                      <a:noFill/>
                    </a:lnL>
                    <a:lnR>
                      <a:noFill/>
                    </a:lnR>
                    <a:lnT>
                      <a:noFill/>
                    </a:lnT>
                    <a:lnB>
                      <a:noFill/>
                    </a:lnB>
                  </a:tcPr>
                </a:tc>
                <a:tc>
                  <a:txBody>
                    <a:bodyPr/>
                    <a:lstStyle/>
                    <a:p>
                      <a:endParaRPr lang="en-US" dirty="0"/>
                    </a:p>
                  </a:txBody>
                  <a:tcPr marL="35559" marR="35559" marT="22437" marB="22437" anchor="ctr">
                    <a:lnL>
                      <a:noFill/>
                    </a:lnL>
                    <a:lnR>
                      <a:noFill/>
                    </a:lnR>
                    <a:lnT>
                      <a:noFill/>
                    </a:lnT>
                    <a:lnB>
                      <a:noFill/>
                    </a:lnB>
                  </a:tcPr>
                </a:tc>
              </a:tr>
            </a:tbl>
          </a:graphicData>
        </a:graphic>
      </p:graphicFrame>
      <p:pic>
        <p:nvPicPr>
          <p:cNvPr id="19" name="Picture 12" descr="http://cdn4.digitaltrends.com/wp-content/uploads/2011/10/Steve_Jobs_resigns.jpg"/>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tretch>
            <a:fillRect/>
          </a:stretch>
        </p:blipFill>
        <p:spPr bwMode="auto">
          <a:xfrm>
            <a:off x="4753708" y="2136531"/>
            <a:ext cx="2942492" cy="22068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www.desmogblog.com/sites/beta.desmogblog.com/files/blogimages/opra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1" y="2133600"/>
            <a:ext cx="3305862" cy="22098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a:hlinkClick r:id="rId5"/>
          </p:cNvPr>
          <p:cNvSpPr>
            <a:spLocks noChangeArrowheads="1"/>
          </p:cNvSpPr>
          <p:nvPr/>
        </p:nvSpPr>
        <p:spPr bwMode="auto">
          <a:xfrm>
            <a:off x="1115567" y="6019800"/>
            <a:ext cx="4142233"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ja-JP" altLang="en-US" sz="700" dirty="0" smtClean="0">
                <a:latin typeface="Times New Roman" pitchFamily="18" charset="0"/>
                <a:cs typeface="Times New Roman" pitchFamily="18" charset="0"/>
              </a:rPr>
              <a:t>出所：</a:t>
            </a:r>
            <a:r>
              <a:rPr lang="en-US" sz="700" dirty="0" smtClean="0">
                <a:latin typeface="Times New Roman" pitchFamily="18" charset="0"/>
                <a:cs typeface="Times New Roman" pitchFamily="18" charset="0"/>
              </a:rPr>
              <a:t>http://www.desmogblog.com/open-letter-oprah-winfrey-ethical-oil-ads</a:t>
            </a:r>
            <a:endParaRPr lang="en-US" sz="700" dirty="0">
              <a:latin typeface="Times New Roman" pitchFamily="18" charset="0"/>
              <a:cs typeface="Times New Roman" pitchFamily="18" charset="0"/>
            </a:endParaRPr>
          </a:p>
        </p:txBody>
      </p:sp>
      <p:sp>
        <p:nvSpPr>
          <p:cNvPr id="14" name="Rectangle 13"/>
          <p:cNvSpPr/>
          <p:nvPr/>
        </p:nvSpPr>
        <p:spPr>
          <a:xfrm>
            <a:off x="1066801" y="4495800"/>
            <a:ext cx="3305862" cy="1015663"/>
          </a:xfrm>
          <a:prstGeom prst="rect">
            <a:avLst/>
          </a:prstGeom>
        </p:spPr>
        <p:txBody>
          <a:bodyPr wrap="square">
            <a:spAutoFit/>
          </a:bodyPr>
          <a:lstStyle/>
          <a:p>
            <a:pPr marL="342900" indent="-342900">
              <a:buFont typeface="Arial" pitchFamily="34" charset="0"/>
              <a:buChar char="•"/>
            </a:pPr>
            <a:r>
              <a:rPr lang="ja-JP" altLang="en-US" sz="2000" b="1" dirty="0" smtClean="0">
                <a:latin typeface="MS Mincho" pitchFamily="49" charset="-128"/>
                <a:ea typeface="MS Mincho" pitchFamily="49" charset="-128"/>
              </a:rPr>
              <a:t>エネルギーを消費する</a:t>
            </a:r>
            <a:endParaRPr lang="en-US" altLang="ja-JP" sz="2000" b="1" dirty="0" smtClean="0">
              <a:latin typeface="MS Mincho" pitchFamily="49" charset="-128"/>
              <a:ea typeface="MS Mincho" pitchFamily="49" charset="-128"/>
            </a:endParaRPr>
          </a:p>
          <a:p>
            <a:pPr marL="342900" indent="-342900">
              <a:buFont typeface="Arial" pitchFamily="34" charset="0"/>
              <a:buChar char="•"/>
            </a:pPr>
            <a:r>
              <a:rPr lang="ja-JP" altLang="en-US" sz="2000" b="1" dirty="0" smtClean="0">
                <a:latin typeface="MS Mincho" pitchFamily="49" charset="-128"/>
                <a:ea typeface="MS Mincho" pitchFamily="49" charset="-128"/>
              </a:rPr>
              <a:t>人付き合いがいい</a:t>
            </a:r>
            <a:endParaRPr lang="en-US" altLang="ja-JP" sz="2000" b="1" dirty="0" smtClean="0">
              <a:latin typeface="MS Mincho" pitchFamily="49" charset="-128"/>
              <a:ea typeface="MS Mincho" pitchFamily="49" charset="-128"/>
            </a:endParaRPr>
          </a:p>
          <a:p>
            <a:pPr marL="342900" indent="-342900">
              <a:buFont typeface="Arial" pitchFamily="34" charset="0"/>
              <a:buChar char="•"/>
            </a:pPr>
            <a:r>
              <a:rPr lang="ja-JP" altLang="en-US" sz="2000" b="1" dirty="0" smtClean="0">
                <a:latin typeface="MS Mincho" pitchFamily="49" charset="-128"/>
                <a:ea typeface="MS Mincho" pitchFamily="49" charset="-128"/>
              </a:rPr>
              <a:t>喋ってから考える</a:t>
            </a:r>
            <a:endParaRPr lang="en-US" sz="2000" b="1" dirty="0" smtClean="0">
              <a:latin typeface="MS Mincho" pitchFamily="49" charset="-128"/>
              <a:ea typeface="MS Mincho" pitchFamily="49" charset="-128"/>
            </a:endParaRPr>
          </a:p>
        </p:txBody>
      </p:sp>
      <p:sp>
        <p:nvSpPr>
          <p:cNvPr id="17" name="Rectangle 16"/>
          <p:cNvSpPr/>
          <p:nvPr/>
        </p:nvSpPr>
        <p:spPr>
          <a:xfrm>
            <a:off x="4724400" y="4495800"/>
            <a:ext cx="3124200" cy="1015663"/>
          </a:xfrm>
          <a:prstGeom prst="rect">
            <a:avLst/>
          </a:prstGeom>
        </p:spPr>
        <p:txBody>
          <a:bodyPr wrap="square">
            <a:spAutoFit/>
          </a:bodyPr>
          <a:lstStyle/>
          <a:p>
            <a:pPr marL="285750" indent="-285750">
              <a:buFont typeface="Arial" pitchFamily="34" charset="0"/>
              <a:buChar char="•"/>
            </a:pPr>
            <a:r>
              <a:rPr lang="ja-JP" altLang="en-US" sz="2000" b="1" dirty="0" smtClean="0">
                <a:latin typeface="MS Mincho" pitchFamily="49" charset="-128"/>
                <a:ea typeface="MS Mincho" pitchFamily="49" charset="-128"/>
              </a:rPr>
              <a:t>エ</a:t>
            </a:r>
            <a:r>
              <a:rPr lang="ja-JP" altLang="en-US" sz="2000" b="1" dirty="0">
                <a:latin typeface="MS Mincho" pitchFamily="49" charset="-128"/>
                <a:ea typeface="MS Mincho" pitchFamily="49" charset="-128"/>
              </a:rPr>
              <a:t>ネルギ</a:t>
            </a:r>
            <a:r>
              <a:rPr lang="ja-JP" altLang="en-US" sz="2000" b="1" dirty="0" smtClean="0">
                <a:latin typeface="MS Mincho" pitchFamily="49" charset="-128"/>
                <a:ea typeface="MS Mincho" pitchFamily="49" charset="-128"/>
              </a:rPr>
              <a:t>ーを保存する</a:t>
            </a:r>
            <a:endParaRPr lang="en-US" altLang="ja-JP" sz="2000" b="1" dirty="0" smtClean="0">
              <a:latin typeface="MS Mincho" pitchFamily="49" charset="-128"/>
              <a:ea typeface="MS Mincho" pitchFamily="49" charset="-128"/>
            </a:endParaRPr>
          </a:p>
          <a:p>
            <a:pPr marL="285750" indent="-285750">
              <a:buFont typeface="Arial" pitchFamily="34" charset="0"/>
              <a:buChar char="•"/>
            </a:pPr>
            <a:r>
              <a:rPr lang="ja-JP" altLang="en-US" sz="2000" b="1" dirty="0">
                <a:latin typeface="MS Mincho" pitchFamily="49" charset="-128"/>
                <a:ea typeface="MS Mincho" pitchFamily="49" charset="-128"/>
              </a:rPr>
              <a:t>人付き合い</a:t>
            </a:r>
            <a:r>
              <a:rPr lang="ja-JP" altLang="en-US" sz="2000" b="1" dirty="0" smtClean="0">
                <a:latin typeface="MS Mincho" pitchFamily="49" charset="-128"/>
                <a:ea typeface="MS Mincho" pitchFamily="49" charset="-128"/>
              </a:rPr>
              <a:t>が苦手</a:t>
            </a:r>
            <a:endParaRPr lang="en-US" altLang="ja-JP" sz="2000" b="1" dirty="0" smtClean="0">
              <a:latin typeface="MS Mincho" pitchFamily="49" charset="-128"/>
              <a:ea typeface="MS Mincho" pitchFamily="49" charset="-128"/>
            </a:endParaRPr>
          </a:p>
          <a:p>
            <a:pPr marL="285750" indent="-285750">
              <a:buFont typeface="Arial" pitchFamily="34" charset="0"/>
              <a:buChar char="•"/>
            </a:pPr>
            <a:r>
              <a:rPr lang="ja-JP" altLang="en-US" sz="2000" b="1" dirty="0">
                <a:latin typeface="MS Mincho" pitchFamily="49" charset="-128"/>
                <a:ea typeface="MS Mincho" pitchFamily="49" charset="-128"/>
              </a:rPr>
              <a:t>考えてか</a:t>
            </a:r>
            <a:r>
              <a:rPr lang="ja-JP" altLang="en-US" sz="2000" b="1" dirty="0" smtClean="0">
                <a:latin typeface="MS Mincho" pitchFamily="49" charset="-128"/>
                <a:ea typeface="MS Mincho" pitchFamily="49" charset="-128"/>
              </a:rPr>
              <a:t>ら喋る</a:t>
            </a:r>
            <a:endParaRPr lang="en-US" altLang="ja-JP" sz="2000" b="1" dirty="0" smtClean="0">
              <a:latin typeface="MS Mincho" pitchFamily="49" charset="-128"/>
              <a:ea typeface="MS Mincho" pitchFamily="49" charset="-128"/>
            </a:endParaRPr>
          </a:p>
        </p:txBody>
      </p:sp>
      <p:sp>
        <p:nvSpPr>
          <p:cNvPr id="18" name="Rectangle 17"/>
          <p:cNvSpPr/>
          <p:nvPr/>
        </p:nvSpPr>
        <p:spPr>
          <a:xfrm>
            <a:off x="4800600" y="6019800"/>
            <a:ext cx="3932767" cy="200055"/>
          </a:xfrm>
          <a:prstGeom prst="rect">
            <a:avLst/>
          </a:prstGeom>
        </p:spPr>
        <p:txBody>
          <a:bodyPr wrap="square">
            <a:spAutoFit/>
          </a:bodyPr>
          <a:lstStyle/>
          <a:p>
            <a:r>
              <a:rPr lang="ja-JP" altLang="en-US" sz="700" dirty="0" smtClean="0">
                <a:latin typeface="Times New Roman" pitchFamily="18" charset="0"/>
                <a:cs typeface="Times New Roman" pitchFamily="18" charset="0"/>
              </a:rPr>
              <a:t>出所：</a:t>
            </a:r>
            <a:r>
              <a:rPr lang="en-US" sz="700" dirty="0" smtClean="0">
                <a:latin typeface="Times New Roman" pitchFamily="18" charset="0"/>
                <a:cs typeface="Times New Roman" pitchFamily="18" charset="0"/>
              </a:rPr>
              <a:t>http://www.digitaltrends.com/apple/apple-founder-steve-jobs-has-died/</a:t>
            </a:r>
            <a:endParaRPr lang="en-US" sz="700" dirty="0">
              <a:latin typeface="Times New Roman" pitchFamily="18" charset="0"/>
              <a:cs typeface="Times New Roman" pitchFamily="18" charset="0"/>
            </a:endParaRPr>
          </a:p>
        </p:txBody>
      </p:sp>
      <p:pic>
        <p:nvPicPr>
          <p:cNvPr id="24" name="Picture 2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86500" y="728759"/>
            <a:ext cx="1866900" cy="24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Connector 25"/>
          <p:cNvCxnSpPr/>
          <p:nvPr/>
        </p:nvCxnSpPr>
        <p:spPr>
          <a:xfrm>
            <a:off x="4572000" y="2057400"/>
            <a:ext cx="0" cy="3685639"/>
          </a:xfrm>
          <a:prstGeom prst="line">
            <a:avLst/>
          </a:prstGeom>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343694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b="1" dirty="0">
                <a:latin typeface="Times New Roman" pitchFamily="18" charset="0"/>
                <a:cs typeface="Times New Roman" pitchFamily="18" charset="0"/>
              </a:rPr>
              <a:t>実践的</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vs</a:t>
            </a:r>
            <a:r>
              <a:rPr lang="en-US" b="1" dirty="0">
                <a:latin typeface="Times New Roman" pitchFamily="18" charset="0"/>
                <a:cs typeface="Times New Roman" pitchFamily="18" charset="0"/>
              </a:rPr>
              <a:t>. </a:t>
            </a:r>
            <a:r>
              <a:rPr lang="ja-JP" altLang="en-US" b="1" dirty="0">
                <a:latin typeface="Times New Roman" pitchFamily="18" charset="0"/>
                <a:cs typeface="Times New Roman" pitchFamily="18" charset="0"/>
              </a:rPr>
              <a:t>直感</a:t>
            </a:r>
            <a:r>
              <a:rPr lang="ja-JP" altLang="en-US" b="1" dirty="0" smtClean="0">
                <a:latin typeface="Times New Roman" pitchFamily="18" charset="0"/>
                <a:cs typeface="Times New Roman" pitchFamily="18" charset="0"/>
              </a:rPr>
              <a:t>的</a:t>
            </a:r>
            <a:endParaRPr lang="en-US" dirty="0">
              <a:latin typeface="Times New Roman" pitchFamily="18" charset="0"/>
              <a:cs typeface="Times New Roman" pitchFamily="18" charset="0"/>
            </a:endParaRPr>
          </a:p>
        </p:txBody>
      </p:sp>
      <p:graphicFrame>
        <p:nvGraphicFramePr>
          <p:cNvPr id="11" name="Content Placeholder 11"/>
          <p:cNvGraphicFramePr>
            <a:graphicFrameLocks noGrp="1"/>
          </p:cNvGraphicFramePr>
          <p:nvPr>
            <p:ph sz="quarter" idx="13"/>
            <p:extLst>
              <p:ext uri="{D42A27DB-BD31-4B8C-83A1-F6EECF244321}">
                <p14:modId xmlns:p14="http://schemas.microsoft.com/office/powerpoint/2010/main" val="1632659695"/>
              </p:ext>
            </p:extLst>
          </p:nvPr>
        </p:nvGraphicFramePr>
        <p:xfrm>
          <a:off x="1298575" y="2120900"/>
          <a:ext cx="3200400" cy="319194"/>
        </p:xfrm>
        <a:graphic>
          <a:graphicData uri="http://schemas.openxmlformats.org/drawingml/2006/table">
            <a:tbl>
              <a:tblPr/>
              <a:tblGrid>
                <a:gridCol w="1600200"/>
                <a:gridCol w="1600200"/>
              </a:tblGrid>
              <a:tr h="179493">
                <a:tc>
                  <a:txBody>
                    <a:bodyPr/>
                    <a:lstStyle/>
                    <a:p>
                      <a:endParaRPr lang="en-US" dirty="0"/>
                    </a:p>
                  </a:txBody>
                  <a:tcPr marL="35560" marR="35560" marT="22437" marB="22437" anchor="ctr">
                    <a:lnL>
                      <a:noFill/>
                    </a:lnL>
                    <a:lnR>
                      <a:noFill/>
                    </a:lnR>
                    <a:lnT>
                      <a:noFill/>
                    </a:lnT>
                    <a:lnB>
                      <a:noFill/>
                    </a:lnB>
                  </a:tcPr>
                </a:tc>
                <a:tc>
                  <a:txBody>
                    <a:bodyPr/>
                    <a:lstStyle/>
                    <a:p>
                      <a:endParaRPr lang="en-US" dirty="0"/>
                    </a:p>
                  </a:txBody>
                  <a:tcPr marL="35560" marR="35560" marT="22437" marB="22437" anchor="ctr">
                    <a:lnL>
                      <a:noFill/>
                    </a:lnL>
                    <a:lnR>
                      <a:noFill/>
                    </a:lnR>
                    <a:lnT>
                      <a:noFill/>
                    </a:lnT>
                    <a:lnB>
                      <a:noFill/>
                    </a:lnB>
                  </a:tcPr>
                </a:tc>
              </a:tr>
            </a:tbl>
          </a:graphicData>
        </a:graphic>
      </p:graphicFrame>
      <p:sp>
        <p:nvSpPr>
          <p:cNvPr id="13" name="Rectangle 9">
            <a:hlinkClick r:id="rId3"/>
          </p:cNvPr>
          <p:cNvSpPr>
            <a:spLocks noChangeArrowheads="1"/>
          </p:cNvSpPr>
          <p:nvPr/>
        </p:nvSpPr>
        <p:spPr bwMode="auto">
          <a:xfrm>
            <a:off x="1295400" y="6019800"/>
            <a:ext cx="41422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900" b="1" dirty="0" smtClean="0">
                <a:latin typeface="Calibri" pitchFamily="34" charset="0"/>
                <a:cs typeface="Calibri" pitchFamily="34" charset="0"/>
              </a:rPr>
              <a:t>Placeholder</a:t>
            </a:r>
            <a:endParaRPr lang="en-US" sz="900" b="1" dirty="0">
              <a:latin typeface="Calibri" pitchFamily="34" charset="0"/>
              <a:cs typeface="Calibri" pitchFamily="34" charset="0"/>
            </a:endParaRPr>
          </a:p>
        </p:txBody>
      </p:sp>
      <p:sp>
        <p:nvSpPr>
          <p:cNvPr id="14" name="Rectangle 13"/>
          <p:cNvSpPr/>
          <p:nvPr/>
        </p:nvSpPr>
        <p:spPr>
          <a:xfrm>
            <a:off x="1426506" y="4800600"/>
            <a:ext cx="2846890" cy="1015663"/>
          </a:xfrm>
          <a:prstGeom prst="rect">
            <a:avLst/>
          </a:prstGeom>
        </p:spPr>
        <p:txBody>
          <a:bodyPr wrap="square">
            <a:spAutoFit/>
          </a:bodyPr>
          <a:lstStyle/>
          <a:p>
            <a:pPr marL="342900" indent="-342900">
              <a:buFont typeface="Arial" pitchFamily="34" charset="0"/>
              <a:buChar char="•"/>
            </a:pPr>
            <a:r>
              <a:rPr lang="ja-JP" altLang="en-US" sz="2000" b="1" dirty="0" smtClean="0">
                <a:latin typeface="Times New Roman" pitchFamily="18" charset="0"/>
                <a:ea typeface="MS Mincho" pitchFamily="49" charset="-128"/>
                <a:cs typeface="Times New Roman" pitchFamily="18" charset="0"/>
              </a:rPr>
              <a:t>継続的</a:t>
            </a:r>
            <a:endParaRPr lang="en-US" altLang="ja-JP" sz="2000" b="1" dirty="0" smtClean="0">
              <a:latin typeface="Times New Roman" pitchFamily="18" charset="0"/>
              <a:ea typeface="MS Mincho" pitchFamily="49" charset="-128"/>
              <a:cs typeface="Times New Roman" pitchFamily="18" charset="0"/>
            </a:endParaRPr>
          </a:p>
          <a:p>
            <a:pPr marL="342900" indent="-342900">
              <a:buFont typeface="Arial" pitchFamily="34" charset="0"/>
              <a:buChar char="•"/>
            </a:pPr>
            <a:r>
              <a:rPr lang="ja-JP" altLang="en-US" sz="2000" b="1" dirty="0">
                <a:latin typeface="Times New Roman" pitchFamily="18" charset="0"/>
                <a:ea typeface="MS Mincho" pitchFamily="49" charset="-128"/>
                <a:cs typeface="Times New Roman" pitchFamily="18" charset="0"/>
              </a:rPr>
              <a:t>現実</a:t>
            </a:r>
            <a:r>
              <a:rPr lang="ja-JP" altLang="en-US" sz="2000" b="1" dirty="0" smtClean="0">
                <a:latin typeface="Times New Roman" pitchFamily="18" charset="0"/>
                <a:ea typeface="MS Mincho" pitchFamily="49" charset="-128"/>
                <a:cs typeface="Times New Roman" pitchFamily="18" charset="0"/>
              </a:rPr>
              <a:t>を重視</a:t>
            </a:r>
            <a:endParaRPr lang="en-US" altLang="ja-JP" sz="2000" b="1" dirty="0" smtClean="0">
              <a:latin typeface="Times New Roman" pitchFamily="18" charset="0"/>
              <a:ea typeface="MS Mincho" pitchFamily="49" charset="-128"/>
              <a:cs typeface="Times New Roman" pitchFamily="18" charset="0"/>
            </a:endParaRPr>
          </a:p>
          <a:p>
            <a:pPr marL="342900" indent="-342900">
              <a:buFont typeface="Arial" pitchFamily="34" charset="0"/>
              <a:buChar char="•"/>
            </a:pPr>
            <a:r>
              <a:rPr lang="ja-JP" altLang="en-US" sz="2000" b="1" dirty="0">
                <a:latin typeface="Times New Roman" pitchFamily="18" charset="0"/>
                <a:ea typeface="MS Mincho" pitchFamily="49" charset="-128"/>
                <a:cs typeface="Times New Roman" pitchFamily="18" charset="0"/>
              </a:rPr>
              <a:t>実践的</a:t>
            </a:r>
            <a:endParaRPr lang="en-US" sz="2000" b="1" dirty="0" smtClean="0">
              <a:latin typeface="Times New Roman" pitchFamily="18" charset="0"/>
              <a:ea typeface="MS Mincho" pitchFamily="49" charset="-128"/>
              <a:cs typeface="Times New Roman" pitchFamily="18" charset="0"/>
            </a:endParaRPr>
          </a:p>
        </p:txBody>
      </p:sp>
      <p:sp>
        <p:nvSpPr>
          <p:cNvPr id="17" name="Rectangle 16"/>
          <p:cNvSpPr/>
          <p:nvPr/>
        </p:nvSpPr>
        <p:spPr>
          <a:xfrm>
            <a:off x="5181600" y="4825663"/>
            <a:ext cx="2590800" cy="1015663"/>
          </a:xfrm>
          <a:prstGeom prst="rect">
            <a:avLst/>
          </a:prstGeom>
        </p:spPr>
        <p:txBody>
          <a:bodyPr wrap="square">
            <a:spAutoFit/>
          </a:bodyPr>
          <a:lstStyle/>
          <a:p>
            <a:pPr marL="342900" indent="-342900">
              <a:buFont typeface="Arial" pitchFamily="34" charset="0"/>
              <a:buChar char="•"/>
            </a:pPr>
            <a:r>
              <a:rPr lang="ja-JP" altLang="en-US" sz="2000" b="1" dirty="0">
                <a:latin typeface="Times New Roman" pitchFamily="18" charset="0"/>
                <a:ea typeface="MS Mincho" pitchFamily="49" charset="-128"/>
                <a:cs typeface="Times New Roman" pitchFamily="18" charset="0"/>
              </a:rPr>
              <a:t>直感</a:t>
            </a:r>
            <a:r>
              <a:rPr lang="ja-JP" altLang="en-US" sz="2000" b="1" dirty="0" smtClean="0">
                <a:latin typeface="Times New Roman" pitchFamily="18" charset="0"/>
                <a:ea typeface="MS Mincho" pitchFamily="49" charset="-128"/>
                <a:cs typeface="Times New Roman" pitchFamily="18" charset="0"/>
              </a:rPr>
              <a:t>的</a:t>
            </a:r>
            <a:endParaRPr lang="en-US" altLang="ja-JP" sz="2000" b="1" dirty="0" smtClean="0">
              <a:latin typeface="Times New Roman" pitchFamily="18" charset="0"/>
              <a:ea typeface="MS Mincho" pitchFamily="49" charset="-128"/>
              <a:cs typeface="Times New Roman" pitchFamily="18" charset="0"/>
            </a:endParaRPr>
          </a:p>
          <a:p>
            <a:pPr marL="285750" indent="-285750">
              <a:buFont typeface="Arial" pitchFamily="34" charset="0"/>
              <a:buChar char="•"/>
            </a:pPr>
            <a:r>
              <a:rPr lang="ja-JP" altLang="en-US" sz="2000" b="1" dirty="0" smtClean="0">
                <a:latin typeface="Times New Roman" pitchFamily="18" charset="0"/>
                <a:ea typeface="MS Mincho" pitchFamily="49" charset="-128"/>
                <a:cs typeface="Times New Roman" pitchFamily="18" charset="0"/>
              </a:rPr>
              <a:t>将来を重視</a:t>
            </a:r>
            <a:endParaRPr lang="en-US" altLang="ja-JP" sz="2000" b="1" dirty="0" smtClean="0">
              <a:latin typeface="Times New Roman" pitchFamily="18" charset="0"/>
              <a:ea typeface="MS Mincho" pitchFamily="49" charset="-128"/>
              <a:cs typeface="Times New Roman" pitchFamily="18" charset="0"/>
            </a:endParaRPr>
          </a:p>
          <a:p>
            <a:pPr marL="285750" indent="-285750">
              <a:buFont typeface="Arial" pitchFamily="34" charset="0"/>
              <a:buChar char="•"/>
            </a:pPr>
            <a:r>
              <a:rPr lang="ja-JP" altLang="en-US" sz="2000" b="1" dirty="0">
                <a:latin typeface="Times New Roman" pitchFamily="18" charset="0"/>
                <a:ea typeface="MS Mincho" pitchFamily="49" charset="-128"/>
                <a:cs typeface="Times New Roman" pitchFamily="18" charset="0"/>
              </a:rPr>
              <a:t>理屈っぽ</a:t>
            </a:r>
            <a:r>
              <a:rPr lang="ja-JP" altLang="en-US" sz="2000" b="1" dirty="0" smtClean="0">
                <a:latin typeface="Times New Roman" pitchFamily="18" charset="0"/>
                <a:ea typeface="MS Mincho" pitchFamily="49" charset="-128"/>
                <a:cs typeface="Times New Roman" pitchFamily="18" charset="0"/>
              </a:rPr>
              <a:t>い</a:t>
            </a:r>
            <a:endParaRPr lang="en-US" altLang="ja-JP" sz="2000" b="1" dirty="0" smtClean="0">
              <a:latin typeface="Times New Roman" pitchFamily="18" charset="0"/>
              <a:ea typeface="MS Mincho" pitchFamily="49" charset="-128"/>
              <a:cs typeface="Times New Roman" pitchFamily="18" charset="0"/>
            </a:endParaRPr>
          </a:p>
        </p:txBody>
      </p:sp>
      <p:sp>
        <p:nvSpPr>
          <p:cNvPr id="18" name="Rectangle 17"/>
          <p:cNvSpPr/>
          <p:nvPr/>
        </p:nvSpPr>
        <p:spPr>
          <a:xfrm>
            <a:off x="5257800" y="5923402"/>
            <a:ext cx="2057399" cy="215444"/>
          </a:xfrm>
          <a:prstGeom prst="rect">
            <a:avLst/>
          </a:prstGeom>
        </p:spPr>
        <p:txBody>
          <a:bodyPr wrap="square">
            <a:spAutoFit/>
          </a:bodyPr>
          <a:lstStyle/>
          <a:p>
            <a:r>
              <a:rPr lang="ja-JP" altLang="en-US" sz="800" dirty="0">
                <a:latin typeface="Times New Roman" pitchFamily="18" charset="0"/>
                <a:cs typeface="Times New Roman" pitchFamily="18" charset="0"/>
              </a:rPr>
              <a:t>出所</a:t>
            </a:r>
            <a:r>
              <a:rPr lang="en-US" sz="800" dirty="0" smtClean="0">
                <a:latin typeface="Times New Roman" pitchFamily="18" charset="0"/>
                <a:cs typeface="Times New Roman" pitchFamily="18" charset="0"/>
              </a:rPr>
              <a:t>: </a:t>
            </a:r>
            <a:r>
              <a:rPr lang="en-US" sz="800" dirty="0" err="1">
                <a:latin typeface="Times New Roman" pitchFamily="18" charset="0"/>
                <a:cs typeface="Times New Roman" pitchFamily="18" charset="0"/>
              </a:rPr>
              <a:t>Hulton</a:t>
            </a:r>
            <a:r>
              <a:rPr lang="en-US" sz="800" dirty="0">
                <a:latin typeface="Times New Roman" pitchFamily="18" charset="0"/>
                <a:cs typeface="Times New Roman" pitchFamily="18" charset="0"/>
              </a:rPr>
              <a:t> Archive/Getty Image</a:t>
            </a:r>
          </a:p>
        </p:txBody>
      </p:sp>
      <p:pic>
        <p:nvPicPr>
          <p:cNvPr id="10" name="Picture 9" descr="http://www.slayerment.com/files/slayerment/styles/large/public/images/albert-einstein%5B1%5D.jpg"/>
          <p:cNvPicPr/>
          <p:nvPr/>
        </p:nvPicPr>
        <p:blipFill>
          <a:blip r:embed="rId4">
            <a:extLst>
              <a:ext uri="{28A0092B-C50C-407E-A947-70E740481C1C}">
                <a14:useLocalDpi xmlns:a14="http://schemas.microsoft.com/office/drawing/2010/main" val="0"/>
              </a:ext>
            </a:extLst>
          </a:blip>
          <a:srcRect/>
          <a:stretch>
            <a:fillRect/>
          </a:stretch>
        </p:blipFill>
        <p:spPr bwMode="auto">
          <a:xfrm>
            <a:off x="1502706" y="2209800"/>
            <a:ext cx="2993094" cy="2438400"/>
          </a:xfrm>
          <a:prstGeom prst="rect">
            <a:avLst/>
          </a:prstGeom>
          <a:noFill/>
          <a:ln>
            <a:noFill/>
          </a:ln>
        </p:spPr>
      </p:pic>
      <p:pic>
        <p:nvPicPr>
          <p:cNvPr id="15" name="Picture 3" descr="http://si.wsj.net/public/resources/images/RV-AC116_GANDHI_DV_20110324232726.jpg"/>
          <p:cNvPicPr>
            <a:picLocks noGrp="1" noChangeAspect="1" noChangeArrowheads="1"/>
          </p:cNvPicPr>
          <p:nvPr>
            <p:ph sz="quarter" idx="14"/>
          </p:nvPr>
        </p:nvPicPr>
        <p:blipFill>
          <a:blip r:embed="rId5">
            <a:extLst>
              <a:ext uri="{28A0092B-C50C-407E-A947-70E740481C1C}">
                <a14:useLocalDpi xmlns:a14="http://schemas.microsoft.com/office/drawing/2010/main" val="0"/>
              </a:ext>
            </a:extLst>
          </a:blip>
          <a:srcRect/>
          <a:stretch>
            <a:fillRect/>
          </a:stretch>
        </p:blipFill>
        <p:spPr bwMode="auto">
          <a:xfrm>
            <a:off x="5121275" y="2209800"/>
            <a:ext cx="2498725" cy="24987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dreamstime.com/five-senses-icons-controlled-by-brain-thumb15603058.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66516" y="3987968"/>
            <a:ext cx="1295400" cy="1295400"/>
          </a:xfrm>
          <a:prstGeom prst="rect">
            <a:avLst/>
          </a:prstGeom>
          <a:noFill/>
          <a:ln>
            <a:noFill/>
          </a:ln>
        </p:spPr>
      </p:pic>
      <p:pic>
        <p:nvPicPr>
          <p:cNvPr id="19" name="Picture 1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8400" y="728759"/>
            <a:ext cx="1866900" cy="24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p:nvPr/>
        </p:nvCxnSpPr>
        <p:spPr>
          <a:xfrm>
            <a:off x="4800600" y="2133600"/>
            <a:ext cx="0" cy="3685639"/>
          </a:xfrm>
          <a:prstGeom prst="line">
            <a:avLst/>
          </a:prstGeom>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651074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ja-JP" altLang="en-US" b="1" dirty="0">
                <a:latin typeface="Times New Roman" pitchFamily="18" charset="0"/>
                <a:cs typeface="Times New Roman" pitchFamily="18" charset="0"/>
              </a:rPr>
              <a:t>考える人</a:t>
            </a:r>
            <a:r>
              <a:rPr lang="en-US" b="1" dirty="0">
                <a:latin typeface="Times New Roman" pitchFamily="18" charset="0"/>
                <a:cs typeface="Times New Roman" pitchFamily="18" charset="0"/>
              </a:rPr>
              <a:t> vs. </a:t>
            </a:r>
            <a:r>
              <a:rPr lang="ja-JP" altLang="en-US" b="1" dirty="0">
                <a:latin typeface="Times New Roman" pitchFamily="18" charset="0"/>
                <a:cs typeface="Times New Roman" pitchFamily="18" charset="0"/>
              </a:rPr>
              <a:t>感じる人</a:t>
            </a:r>
            <a:endParaRPr lang="en-US" b="1" dirty="0">
              <a:latin typeface="Times New Roman" pitchFamily="18" charset="0"/>
              <a:cs typeface="Times New Roman" pitchFamily="18" charset="0"/>
            </a:endParaRPr>
          </a:p>
        </p:txBody>
      </p:sp>
      <p:graphicFrame>
        <p:nvGraphicFramePr>
          <p:cNvPr id="11" name="Content Placeholder 11"/>
          <p:cNvGraphicFramePr>
            <a:graphicFrameLocks noGrp="1"/>
          </p:cNvGraphicFramePr>
          <p:nvPr>
            <p:ph sz="quarter" idx="13"/>
            <p:extLst>
              <p:ext uri="{D42A27DB-BD31-4B8C-83A1-F6EECF244321}">
                <p14:modId xmlns:p14="http://schemas.microsoft.com/office/powerpoint/2010/main" val="1801646309"/>
              </p:ext>
            </p:extLst>
          </p:nvPr>
        </p:nvGraphicFramePr>
        <p:xfrm>
          <a:off x="1298575" y="2120900"/>
          <a:ext cx="3200400" cy="319194"/>
        </p:xfrm>
        <a:graphic>
          <a:graphicData uri="http://schemas.openxmlformats.org/drawingml/2006/table">
            <a:tbl>
              <a:tblPr/>
              <a:tblGrid>
                <a:gridCol w="1600200"/>
                <a:gridCol w="1600200"/>
              </a:tblGrid>
              <a:tr h="179493">
                <a:tc>
                  <a:txBody>
                    <a:bodyPr/>
                    <a:lstStyle/>
                    <a:p>
                      <a:endParaRPr lang="en-US" dirty="0"/>
                    </a:p>
                  </a:txBody>
                  <a:tcPr marL="35560" marR="35560" marT="22437" marB="22437" anchor="ctr">
                    <a:lnL>
                      <a:noFill/>
                    </a:lnL>
                    <a:lnR>
                      <a:noFill/>
                    </a:lnR>
                    <a:lnT>
                      <a:noFill/>
                    </a:lnT>
                    <a:lnB>
                      <a:noFill/>
                    </a:lnB>
                  </a:tcPr>
                </a:tc>
                <a:tc>
                  <a:txBody>
                    <a:bodyPr/>
                    <a:lstStyle/>
                    <a:p>
                      <a:endParaRPr lang="en-US" dirty="0"/>
                    </a:p>
                  </a:txBody>
                  <a:tcPr marL="35560" marR="35560" marT="22437" marB="22437" anchor="ctr">
                    <a:lnL>
                      <a:noFill/>
                    </a:lnL>
                    <a:lnR>
                      <a:noFill/>
                    </a:lnR>
                    <a:lnT>
                      <a:noFill/>
                    </a:lnT>
                    <a:lnB>
                      <a:noFill/>
                    </a:lnB>
                  </a:tcPr>
                </a:tc>
              </a:tr>
            </a:tbl>
          </a:graphicData>
        </a:graphic>
      </p:graphicFrame>
      <p:sp>
        <p:nvSpPr>
          <p:cNvPr id="13" name="Rectangle 9">
            <a:hlinkClick r:id="rId3"/>
          </p:cNvPr>
          <p:cNvSpPr>
            <a:spLocks noChangeArrowheads="1"/>
          </p:cNvSpPr>
          <p:nvPr/>
        </p:nvSpPr>
        <p:spPr bwMode="auto">
          <a:xfrm>
            <a:off x="810767" y="5957118"/>
            <a:ext cx="4142233"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ja-JP" altLang="en-US" sz="700" dirty="0">
                <a:latin typeface="MS Mincho (Body)"/>
                <a:cs typeface="Calibri" pitchFamily="34" charset="0"/>
              </a:rPr>
              <a:t>参</a:t>
            </a:r>
            <a:r>
              <a:rPr lang="ja-JP" altLang="en-US" sz="700" dirty="0" smtClean="0">
                <a:latin typeface="MS Mincho (Body)"/>
                <a:cs typeface="Calibri" pitchFamily="34" charset="0"/>
              </a:rPr>
              <a:t>照</a:t>
            </a:r>
            <a:r>
              <a:rPr lang="en-US" sz="700" dirty="0" smtClean="0">
                <a:latin typeface="MS Mincho (Body)"/>
                <a:cs typeface="Calibri" pitchFamily="34" charset="0"/>
              </a:rPr>
              <a:t>: </a:t>
            </a:r>
            <a:r>
              <a:rPr lang="en-US" sz="700" dirty="0">
                <a:latin typeface="Calibri" pitchFamily="34" charset="0"/>
                <a:cs typeface="Calibri" pitchFamily="34" charset="0"/>
              </a:rPr>
              <a:t>http://writerswhokill.blogspot.com/2012/02/are-you-extrovert-introvert-or-ambivert.html</a:t>
            </a:r>
          </a:p>
        </p:txBody>
      </p:sp>
      <p:sp>
        <p:nvSpPr>
          <p:cNvPr id="14" name="Rectangle 13"/>
          <p:cNvSpPr/>
          <p:nvPr/>
        </p:nvSpPr>
        <p:spPr>
          <a:xfrm>
            <a:off x="1219200" y="4775537"/>
            <a:ext cx="3124200" cy="1015663"/>
          </a:xfrm>
          <a:prstGeom prst="rect">
            <a:avLst/>
          </a:prstGeom>
        </p:spPr>
        <p:txBody>
          <a:bodyPr wrap="square">
            <a:spAutoFit/>
          </a:bodyPr>
          <a:lstStyle/>
          <a:p>
            <a:pPr marL="342900" indent="-342900">
              <a:buFont typeface="Arial" pitchFamily="34" charset="0"/>
              <a:buChar char="•"/>
            </a:pPr>
            <a:r>
              <a:rPr lang="ja-JP" altLang="en-US" sz="2000" b="1" dirty="0">
                <a:latin typeface="MS Mincho" pitchFamily="49" charset="-128"/>
                <a:ea typeface="MS Mincho" pitchFamily="49" charset="-128"/>
              </a:rPr>
              <a:t>強固</a:t>
            </a:r>
            <a:r>
              <a:rPr lang="ja-JP" altLang="en-US" sz="2000" b="1" dirty="0" smtClean="0">
                <a:latin typeface="MS Mincho" pitchFamily="49" charset="-128"/>
                <a:ea typeface="MS Mincho" pitchFamily="49" charset="-128"/>
              </a:rPr>
              <a:t>な意志</a:t>
            </a:r>
            <a:endParaRPr lang="en-US" altLang="ja-JP" sz="2000" b="1" dirty="0" smtClean="0">
              <a:latin typeface="MS Mincho" pitchFamily="49" charset="-128"/>
              <a:ea typeface="MS Mincho" pitchFamily="49" charset="-128"/>
            </a:endParaRPr>
          </a:p>
          <a:p>
            <a:pPr marL="342900" indent="-342900">
              <a:buFont typeface="Arial" pitchFamily="34" charset="0"/>
              <a:buChar char="•"/>
            </a:pPr>
            <a:r>
              <a:rPr lang="ja-JP" altLang="en-US" sz="2000" b="1" dirty="0">
                <a:latin typeface="MS Mincho" pitchFamily="49" charset="-128"/>
                <a:ea typeface="MS Mincho" pitchFamily="49" charset="-128"/>
              </a:rPr>
              <a:t>正義</a:t>
            </a:r>
            <a:r>
              <a:rPr lang="ja-JP" altLang="en-US" sz="2000" b="1" dirty="0" smtClean="0">
                <a:latin typeface="MS Mincho" pitchFamily="49" charset="-128"/>
                <a:ea typeface="MS Mincho" pitchFamily="49" charset="-128"/>
              </a:rPr>
              <a:t>派</a:t>
            </a:r>
            <a:endParaRPr lang="en-US" altLang="ja-JP" sz="2000" b="1" dirty="0" smtClean="0">
              <a:latin typeface="MS Mincho" pitchFamily="49" charset="-128"/>
              <a:ea typeface="MS Mincho" pitchFamily="49" charset="-128"/>
            </a:endParaRPr>
          </a:p>
          <a:p>
            <a:pPr marL="342900" indent="-342900">
              <a:buFont typeface="Arial" pitchFamily="34" charset="0"/>
              <a:buChar char="•"/>
            </a:pPr>
            <a:r>
              <a:rPr lang="ja-JP" altLang="en-US" sz="2000" b="1" dirty="0">
                <a:latin typeface="MS Mincho" pitchFamily="49" charset="-128"/>
                <a:ea typeface="MS Mincho" pitchFamily="49" charset="-128"/>
              </a:rPr>
              <a:t>自分</a:t>
            </a:r>
            <a:r>
              <a:rPr lang="ja-JP" altLang="en-US" sz="2000" b="1" dirty="0" smtClean="0">
                <a:latin typeface="MS Mincho" pitchFamily="49" charset="-128"/>
                <a:ea typeface="MS Mincho" pitchFamily="49" charset="-128"/>
              </a:rPr>
              <a:t>の意見を曲げない</a:t>
            </a:r>
            <a:endParaRPr lang="en-US" sz="2000" b="1" dirty="0" smtClean="0">
              <a:latin typeface="MS Mincho" pitchFamily="49" charset="-128"/>
              <a:ea typeface="MS Mincho" pitchFamily="49" charset="-128"/>
            </a:endParaRPr>
          </a:p>
        </p:txBody>
      </p:sp>
      <p:sp>
        <p:nvSpPr>
          <p:cNvPr id="17" name="Rectangle 16"/>
          <p:cNvSpPr/>
          <p:nvPr/>
        </p:nvSpPr>
        <p:spPr>
          <a:xfrm>
            <a:off x="5067300" y="4699337"/>
            <a:ext cx="3086100" cy="1015663"/>
          </a:xfrm>
          <a:prstGeom prst="rect">
            <a:avLst/>
          </a:prstGeom>
        </p:spPr>
        <p:txBody>
          <a:bodyPr wrap="square">
            <a:spAutoFit/>
          </a:bodyPr>
          <a:lstStyle/>
          <a:p>
            <a:pPr marL="285750" indent="-285750">
              <a:buFont typeface="Arial" pitchFamily="34" charset="0"/>
              <a:buChar char="•"/>
            </a:pPr>
            <a:r>
              <a:rPr lang="ja-JP" altLang="en-US" sz="2000" b="1" dirty="0" smtClean="0">
                <a:latin typeface="MS Mincho" pitchFamily="49" charset="-128"/>
                <a:ea typeface="MS Mincho" pitchFamily="49" charset="-128"/>
              </a:rPr>
              <a:t>情にもろい</a:t>
            </a:r>
            <a:endParaRPr lang="en-US" altLang="ja-JP" sz="2000" b="1" dirty="0" smtClean="0">
              <a:latin typeface="MS Mincho" pitchFamily="49" charset="-128"/>
              <a:ea typeface="MS Mincho" pitchFamily="49" charset="-128"/>
            </a:endParaRPr>
          </a:p>
          <a:p>
            <a:pPr marL="285750" indent="-285750">
              <a:buFont typeface="Arial" pitchFamily="34" charset="0"/>
              <a:buChar char="•"/>
            </a:pPr>
            <a:r>
              <a:rPr lang="ja-JP" altLang="en-US" sz="2000" b="1" dirty="0">
                <a:latin typeface="MS Mincho" pitchFamily="49" charset="-128"/>
                <a:ea typeface="MS Mincho" pitchFamily="49" charset="-128"/>
              </a:rPr>
              <a:t>社会的価</a:t>
            </a:r>
            <a:r>
              <a:rPr lang="ja-JP" altLang="en-US" sz="2000" b="1" dirty="0" smtClean="0">
                <a:latin typeface="MS Mincho" pitchFamily="49" charset="-128"/>
                <a:ea typeface="MS Mincho" pitchFamily="49" charset="-128"/>
              </a:rPr>
              <a:t>値を重視する</a:t>
            </a:r>
            <a:endParaRPr lang="en-US" altLang="ja-JP" sz="2000" b="1" dirty="0" smtClean="0">
              <a:latin typeface="MS Mincho" pitchFamily="49" charset="-128"/>
              <a:ea typeface="MS Mincho" pitchFamily="49" charset="-128"/>
            </a:endParaRPr>
          </a:p>
          <a:p>
            <a:pPr marL="285750" indent="-285750">
              <a:buFont typeface="Arial" pitchFamily="34" charset="0"/>
              <a:buChar char="•"/>
            </a:pPr>
            <a:r>
              <a:rPr lang="ja-JP" altLang="en-US" sz="2000" b="1" dirty="0">
                <a:latin typeface="MS Mincho" pitchFamily="49" charset="-128"/>
                <a:ea typeface="MS Mincho" pitchFamily="49" charset="-128"/>
              </a:rPr>
              <a:t>協調的</a:t>
            </a:r>
            <a:endParaRPr lang="en-US" altLang="ja-JP" sz="2000" b="1" dirty="0" smtClean="0">
              <a:latin typeface="MS Mincho" pitchFamily="49" charset="-128"/>
              <a:ea typeface="MS Mincho" pitchFamily="49" charset="-128"/>
            </a:endParaRPr>
          </a:p>
        </p:txBody>
      </p:sp>
      <p:sp>
        <p:nvSpPr>
          <p:cNvPr id="18" name="Rectangle 17"/>
          <p:cNvSpPr/>
          <p:nvPr/>
        </p:nvSpPr>
        <p:spPr>
          <a:xfrm>
            <a:off x="4906433" y="5972145"/>
            <a:ext cx="3932767" cy="200055"/>
          </a:xfrm>
          <a:prstGeom prst="rect">
            <a:avLst/>
          </a:prstGeom>
        </p:spPr>
        <p:txBody>
          <a:bodyPr wrap="square">
            <a:spAutoFit/>
          </a:bodyPr>
          <a:lstStyle/>
          <a:p>
            <a:r>
              <a:rPr lang="ja-JP" altLang="en-US" sz="700" dirty="0">
                <a:latin typeface="MS Mincho (Body)"/>
                <a:cs typeface="Calibri" pitchFamily="34" charset="0"/>
              </a:rPr>
              <a:t>参照</a:t>
            </a:r>
            <a:r>
              <a:rPr lang="en-US" sz="700" dirty="0">
                <a:latin typeface="MS Mincho (Body)"/>
                <a:cs typeface="Calibri" pitchFamily="34" charset="0"/>
              </a:rPr>
              <a:t>: </a:t>
            </a:r>
            <a:r>
              <a:rPr lang="en-US" sz="700" dirty="0" smtClean="0">
                <a:latin typeface="Calibri" pitchFamily="34" charset="0"/>
                <a:cs typeface="Calibri" pitchFamily="34" charset="0"/>
              </a:rPr>
              <a:t>http</a:t>
            </a:r>
            <a:r>
              <a:rPr lang="en-US" sz="700" dirty="0">
                <a:latin typeface="Calibri" pitchFamily="34" charset="0"/>
                <a:cs typeface="Calibri" pitchFamily="34" charset="0"/>
              </a:rPr>
              <a:t>://relijournal.com/christianity/remembering-the-great-pope-john-paul-ii/</a:t>
            </a:r>
          </a:p>
        </p:txBody>
      </p:sp>
      <p:pic>
        <p:nvPicPr>
          <p:cNvPr id="12" name="Picture 3"/>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5332221" y="1981200"/>
            <a:ext cx="2211579" cy="2555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6500" y="728759"/>
            <a:ext cx="1866900" cy="24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p:nvCxnSpPr>
        <p:spPr>
          <a:xfrm>
            <a:off x="4572000" y="1981200"/>
            <a:ext cx="0" cy="3685639"/>
          </a:xfrm>
          <a:prstGeom prst="line">
            <a:avLst/>
          </a:prstGeom>
          <a:ln/>
        </p:spPr>
        <p:style>
          <a:lnRef idx="3">
            <a:schemeClr val="accent4"/>
          </a:lnRef>
          <a:fillRef idx="0">
            <a:schemeClr val="accent4"/>
          </a:fillRef>
          <a:effectRef idx="2">
            <a:schemeClr val="accent4"/>
          </a:effectRef>
          <a:fontRef idx="minor">
            <a:schemeClr val="tx1"/>
          </a:fontRef>
        </p:style>
      </p:cxn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8227" y="1881456"/>
            <a:ext cx="2177973" cy="2766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7119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b="1" dirty="0">
                <a:latin typeface="Times New Roman" pitchFamily="18" charset="0"/>
                <a:cs typeface="Times New Roman" pitchFamily="18" charset="0"/>
              </a:rPr>
              <a:t>判断する人</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vs</a:t>
            </a:r>
            <a:r>
              <a:rPr lang="en-US" b="1" dirty="0">
                <a:latin typeface="Times New Roman" pitchFamily="18" charset="0"/>
                <a:cs typeface="Times New Roman" pitchFamily="18" charset="0"/>
              </a:rPr>
              <a:t>. </a:t>
            </a:r>
            <a:r>
              <a:rPr lang="ja-JP" altLang="en-US" b="1" dirty="0">
                <a:latin typeface="Times New Roman" pitchFamily="18" charset="0"/>
                <a:cs typeface="Times New Roman" pitchFamily="18" charset="0"/>
              </a:rPr>
              <a:t>認識する</a:t>
            </a:r>
            <a:r>
              <a:rPr lang="ja-JP" altLang="en-US" b="1" dirty="0" smtClean="0">
                <a:latin typeface="Times New Roman" pitchFamily="18" charset="0"/>
                <a:cs typeface="Times New Roman" pitchFamily="18" charset="0"/>
              </a:rPr>
              <a:t>人</a:t>
            </a:r>
            <a:endParaRPr lang="en-US" dirty="0">
              <a:latin typeface="Times New Roman" pitchFamily="18" charset="0"/>
              <a:cs typeface="Times New Roman" pitchFamily="18" charset="0"/>
            </a:endParaRPr>
          </a:p>
        </p:txBody>
      </p:sp>
      <p:graphicFrame>
        <p:nvGraphicFramePr>
          <p:cNvPr id="11" name="Content Placeholder 11"/>
          <p:cNvGraphicFramePr>
            <a:graphicFrameLocks noGrp="1"/>
          </p:cNvGraphicFramePr>
          <p:nvPr>
            <p:ph sz="quarter" idx="13"/>
            <p:extLst>
              <p:ext uri="{D42A27DB-BD31-4B8C-83A1-F6EECF244321}">
                <p14:modId xmlns:p14="http://schemas.microsoft.com/office/powerpoint/2010/main" val="3899788578"/>
              </p:ext>
            </p:extLst>
          </p:nvPr>
        </p:nvGraphicFramePr>
        <p:xfrm>
          <a:off x="1298575" y="2120900"/>
          <a:ext cx="3200400" cy="319194"/>
        </p:xfrm>
        <a:graphic>
          <a:graphicData uri="http://schemas.openxmlformats.org/drawingml/2006/table">
            <a:tbl>
              <a:tblPr/>
              <a:tblGrid>
                <a:gridCol w="1600200"/>
                <a:gridCol w="1600200"/>
              </a:tblGrid>
              <a:tr h="179493">
                <a:tc>
                  <a:txBody>
                    <a:bodyPr/>
                    <a:lstStyle/>
                    <a:p>
                      <a:endParaRPr lang="en-US" dirty="0"/>
                    </a:p>
                  </a:txBody>
                  <a:tcPr marL="35560" marR="35560" marT="22437" marB="22437" anchor="ctr">
                    <a:lnL>
                      <a:noFill/>
                    </a:lnL>
                    <a:lnR>
                      <a:noFill/>
                    </a:lnR>
                    <a:lnT>
                      <a:noFill/>
                    </a:lnT>
                    <a:lnB>
                      <a:noFill/>
                    </a:lnB>
                  </a:tcPr>
                </a:tc>
                <a:tc>
                  <a:txBody>
                    <a:bodyPr/>
                    <a:lstStyle/>
                    <a:p>
                      <a:endParaRPr lang="en-US" dirty="0"/>
                    </a:p>
                  </a:txBody>
                  <a:tcPr marL="35560" marR="35560" marT="22437" marB="22437" anchor="ctr">
                    <a:lnL>
                      <a:noFill/>
                    </a:lnL>
                    <a:lnR>
                      <a:noFill/>
                    </a:lnR>
                    <a:lnT>
                      <a:noFill/>
                    </a:lnT>
                    <a:lnB>
                      <a:noFill/>
                    </a:lnB>
                  </a:tcPr>
                </a:tc>
              </a:tr>
            </a:tbl>
          </a:graphicData>
        </a:graphic>
      </p:graphicFrame>
      <p:sp>
        <p:nvSpPr>
          <p:cNvPr id="14" name="Rectangle 13"/>
          <p:cNvSpPr/>
          <p:nvPr/>
        </p:nvSpPr>
        <p:spPr>
          <a:xfrm>
            <a:off x="1426042" y="4584577"/>
            <a:ext cx="3145958" cy="1015663"/>
          </a:xfrm>
          <a:prstGeom prst="rect">
            <a:avLst/>
          </a:prstGeom>
        </p:spPr>
        <p:txBody>
          <a:bodyPr wrap="square">
            <a:spAutoFit/>
          </a:bodyPr>
          <a:lstStyle/>
          <a:p>
            <a:pPr marL="342900" indent="-342900">
              <a:buFont typeface="Arial" pitchFamily="34" charset="0"/>
              <a:buChar char="•"/>
            </a:pPr>
            <a:r>
              <a:rPr lang="ja-JP" altLang="en-US" sz="2000" b="1" dirty="0" smtClean="0">
                <a:latin typeface="MS Mincho" pitchFamily="49" charset="-128"/>
                <a:ea typeface="MS Mincho" pitchFamily="49" charset="-128"/>
              </a:rPr>
              <a:t>計画性と期限を重視</a:t>
            </a:r>
            <a:endParaRPr lang="en-US" altLang="ja-JP" sz="2000" b="1" dirty="0" smtClean="0">
              <a:latin typeface="MS Mincho" pitchFamily="49" charset="-128"/>
              <a:ea typeface="MS Mincho" pitchFamily="49" charset="-128"/>
            </a:endParaRPr>
          </a:p>
          <a:p>
            <a:pPr marL="342900" indent="-342900">
              <a:buFont typeface="Arial" pitchFamily="34" charset="0"/>
              <a:buChar char="•"/>
            </a:pPr>
            <a:r>
              <a:rPr lang="ja-JP" altLang="en-US" sz="2000" b="1" dirty="0">
                <a:latin typeface="MS Mincho" pitchFamily="49" charset="-128"/>
                <a:ea typeface="MS Mincho" pitchFamily="49" charset="-128"/>
              </a:rPr>
              <a:t>解</a:t>
            </a:r>
            <a:r>
              <a:rPr lang="ja-JP" altLang="en-US" sz="2000" b="1" dirty="0" smtClean="0">
                <a:latin typeface="MS Mincho" pitchFamily="49" charset="-128"/>
                <a:ea typeface="MS Mincho" pitchFamily="49" charset="-128"/>
              </a:rPr>
              <a:t>決に導くことが得意</a:t>
            </a:r>
            <a:endParaRPr lang="en-US" altLang="ja-JP" sz="2000" b="1" dirty="0" smtClean="0">
              <a:latin typeface="MS Mincho" pitchFamily="49" charset="-128"/>
              <a:ea typeface="MS Mincho" pitchFamily="49" charset="-128"/>
            </a:endParaRPr>
          </a:p>
          <a:p>
            <a:pPr marL="342900" indent="-342900">
              <a:buFont typeface="Arial" pitchFamily="34" charset="0"/>
              <a:buChar char="•"/>
            </a:pPr>
            <a:r>
              <a:rPr lang="ja-JP" altLang="en-US" sz="2000" b="1" dirty="0">
                <a:latin typeface="MS Mincho" pitchFamily="49" charset="-128"/>
                <a:ea typeface="MS Mincho" pitchFamily="49" charset="-128"/>
              </a:rPr>
              <a:t>体系的</a:t>
            </a:r>
            <a:r>
              <a:rPr lang="ja-JP" altLang="en-US" sz="2000" b="1" dirty="0" smtClean="0">
                <a:latin typeface="MS Mincho" pitchFamily="49" charset="-128"/>
                <a:ea typeface="MS Mincho" pitchFamily="49" charset="-128"/>
              </a:rPr>
              <a:t>な判断</a:t>
            </a:r>
            <a:endParaRPr lang="en-US" sz="2000" b="1" dirty="0" smtClean="0">
              <a:latin typeface="MS Mincho" pitchFamily="49" charset="-128"/>
              <a:ea typeface="MS Mincho" pitchFamily="49" charset="-128"/>
            </a:endParaRPr>
          </a:p>
        </p:txBody>
      </p:sp>
      <p:sp>
        <p:nvSpPr>
          <p:cNvPr id="17" name="Rectangle 16"/>
          <p:cNvSpPr/>
          <p:nvPr/>
        </p:nvSpPr>
        <p:spPr>
          <a:xfrm>
            <a:off x="5009820" y="4572000"/>
            <a:ext cx="2686380" cy="1015663"/>
          </a:xfrm>
          <a:prstGeom prst="rect">
            <a:avLst/>
          </a:prstGeom>
        </p:spPr>
        <p:txBody>
          <a:bodyPr wrap="square">
            <a:spAutoFit/>
          </a:bodyPr>
          <a:lstStyle/>
          <a:p>
            <a:pPr marL="285750" indent="-285750">
              <a:buFont typeface="Arial" pitchFamily="34" charset="0"/>
              <a:buChar char="•"/>
            </a:pPr>
            <a:r>
              <a:rPr lang="ja-JP" altLang="en-US" sz="2000" b="1" dirty="0" smtClean="0">
                <a:latin typeface="MS Mincho" pitchFamily="49" charset="-128"/>
                <a:ea typeface="MS Mincho" pitchFamily="49" charset="-128"/>
              </a:rPr>
              <a:t>期限って何？</a:t>
            </a:r>
            <a:endParaRPr lang="en-US" altLang="ja-JP" sz="2000" b="1" dirty="0" smtClean="0">
              <a:latin typeface="MS Mincho" pitchFamily="49" charset="-128"/>
              <a:ea typeface="MS Mincho" pitchFamily="49" charset="-128"/>
            </a:endParaRPr>
          </a:p>
          <a:p>
            <a:pPr marL="285750" indent="-285750">
              <a:buFont typeface="Arial" pitchFamily="34" charset="0"/>
              <a:buChar char="•"/>
            </a:pPr>
            <a:r>
              <a:rPr lang="ja-JP" altLang="en-US" sz="2000" b="1" dirty="0">
                <a:latin typeface="MS Mincho" pitchFamily="49" charset="-128"/>
                <a:ea typeface="MS Mincho" pitchFamily="49" charset="-128"/>
              </a:rPr>
              <a:t>柔</a:t>
            </a:r>
            <a:r>
              <a:rPr lang="ja-JP" altLang="en-US" sz="2000" b="1" dirty="0" smtClean="0">
                <a:latin typeface="MS Mincho" pitchFamily="49" charset="-128"/>
                <a:ea typeface="MS Mincho" pitchFamily="49" charset="-128"/>
              </a:rPr>
              <a:t>軟な考えを好む</a:t>
            </a:r>
            <a:endParaRPr lang="en-US" altLang="ja-JP" sz="2000" b="1" dirty="0" smtClean="0">
              <a:latin typeface="MS Mincho" pitchFamily="49" charset="-128"/>
              <a:ea typeface="MS Mincho" pitchFamily="49" charset="-128"/>
            </a:endParaRPr>
          </a:p>
          <a:p>
            <a:pPr marL="285750" indent="-285750">
              <a:buFont typeface="Arial" pitchFamily="34" charset="0"/>
              <a:buChar char="•"/>
            </a:pPr>
            <a:r>
              <a:rPr lang="ja-JP" altLang="en-US" sz="2000" b="1" dirty="0">
                <a:latin typeface="MS Mincho" pitchFamily="49" charset="-128"/>
                <a:ea typeface="MS Mincho" pitchFamily="49" charset="-128"/>
              </a:rPr>
              <a:t>協調的</a:t>
            </a:r>
            <a:endParaRPr lang="en-US" altLang="ja-JP" sz="2000" b="1" dirty="0" smtClean="0">
              <a:latin typeface="MS Mincho" pitchFamily="49" charset="-128"/>
              <a:ea typeface="MS Mincho" pitchFamily="49" charset="-128"/>
            </a:endParaRPr>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061216"/>
            <a:ext cx="2547286" cy="2433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hlinkClick r:id="rId4"/>
          </p:cNvPr>
          <p:cNvSpPr>
            <a:spLocks noChangeArrowheads="1"/>
          </p:cNvSpPr>
          <p:nvPr/>
        </p:nvSpPr>
        <p:spPr bwMode="auto">
          <a:xfrm>
            <a:off x="1464142" y="5862976"/>
            <a:ext cx="2756577"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ja-JP" altLang="en-US" sz="700" dirty="0">
                <a:latin typeface="Times New Roman" pitchFamily="18" charset="0"/>
                <a:cs typeface="Times New Roman" pitchFamily="18" charset="0"/>
              </a:rPr>
              <a:t>参</a:t>
            </a:r>
            <a:r>
              <a:rPr lang="ja-JP" altLang="en-US" sz="700" dirty="0" smtClean="0">
                <a:latin typeface="Times New Roman" pitchFamily="18" charset="0"/>
                <a:cs typeface="Times New Roman" pitchFamily="18" charset="0"/>
              </a:rPr>
              <a:t>照：</a:t>
            </a:r>
            <a:r>
              <a:rPr lang="en-US" sz="700" dirty="0" smtClean="0">
                <a:latin typeface="Times New Roman" pitchFamily="18" charset="0"/>
                <a:cs typeface="Times New Roman" pitchFamily="18" charset="0"/>
              </a:rPr>
              <a:t>http</a:t>
            </a:r>
            <a:r>
              <a:rPr lang="en-US" sz="700" dirty="0">
                <a:latin typeface="Times New Roman" pitchFamily="18" charset="0"/>
                <a:cs typeface="Times New Roman" pitchFamily="18" charset="0"/>
              </a:rPr>
              <a:t>://</a:t>
            </a:r>
            <a:r>
              <a:rPr lang="en-US" sz="700" dirty="0" smtClean="0">
                <a:latin typeface="Times New Roman" pitchFamily="18" charset="0"/>
                <a:cs typeface="Times New Roman" pitchFamily="18" charset="0"/>
              </a:rPr>
              <a:t>www.biography.com/people/margaret-thatcher-9504796</a:t>
            </a:r>
            <a:endParaRPr lang="en-US" sz="700" dirty="0">
              <a:latin typeface="Times New Roman" pitchFamily="18" charset="0"/>
              <a:cs typeface="Times New Roman" pitchFamily="18" charset="0"/>
            </a:endParaRPr>
          </a:p>
        </p:txBody>
      </p:sp>
      <p:sp>
        <p:nvSpPr>
          <p:cNvPr id="12" name="Rectangle 11"/>
          <p:cNvSpPr/>
          <p:nvPr/>
        </p:nvSpPr>
        <p:spPr>
          <a:xfrm>
            <a:off x="4953000" y="5816485"/>
            <a:ext cx="1752600" cy="307777"/>
          </a:xfrm>
          <a:prstGeom prst="rect">
            <a:avLst/>
          </a:prstGeom>
        </p:spPr>
        <p:txBody>
          <a:bodyPr wrap="square">
            <a:spAutoFit/>
          </a:bodyPr>
          <a:lstStyle/>
          <a:p>
            <a:r>
              <a:rPr lang="en-US" sz="700" dirty="0">
                <a:latin typeface="Times New Roman" pitchFamily="18" charset="0"/>
                <a:cs typeface="Times New Roman" pitchFamily="18" charset="0"/>
              </a:rPr>
              <a:t> </a:t>
            </a:r>
          </a:p>
          <a:p>
            <a:r>
              <a:rPr lang="ja-JP" altLang="en-US" sz="700" dirty="0" smtClean="0">
                <a:latin typeface="Times New Roman" pitchFamily="18" charset="0"/>
                <a:cs typeface="Times New Roman" pitchFamily="18" charset="0"/>
              </a:rPr>
              <a:t>参照</a:t>
            </a:r>
            <a:r>
              <a:rPr lang="en-US" sz="700" dirty="0" smtClean="0">
                <a:latin typeface="Times New Roman" pitchFamily="18" charset="0"/>
                <a:cs typeface="Times New Roman" pitchFamily="18" charset="0"/>
              </a:rPr>
              <a:t>:</a:t>
            </a:r>
            <a:r>
              <a:rPr lang="en-US" sz="700" u="sng" dirty="0" smtClean="0">
                <a:latin typeface="Times New Roman" pitchFamily="18" charset="0"/>
                <a:cs typeface="Times New Roman" pitchFamily="18" charset="0"/>
              </a:rPr>
              <a:t> </a:t>
            </a:r>
            <a:r>
              <a:rPr lang="en-US" sz="700" dirty="0" smtClean="0">
                <a:latin typeface="Times New Roman" pitchFamily="18" charset="0"/>
                <a:cs typeface="Times New Roman" pitchFamily="18" charset="0"/>
              </a:rPr>
              <a:t>http</a:t>
            </a:r>
            <a:r>
              <a:rPr lang="en-US" sz="700" dirty="0">
                <a:latin typeface="Times New Roman" pitchFamily="18" charset="0"/>
                <a:cs typeface="Times New Roman" pitchFamily="18" charset="0"/>
              </a:rPr>
              <a:t>://</a:t>
            </a:r>
            <a:r>
              <a:rPr lang="en-US" sz="700" dirty="0" smtClean="0">
                <a:latin typeface="Times New Roman" pitchFamily="18" charset="0"/>
                <a:cs typeface="Times New Roman" pitchFamily="18" charset="0"/>
              </a:rPr>
              <a:t>www.8notes.com/lennon.asp</a:t>
            </a:r>
          </a:p>
        </p:txBody>
      </p:sp>
      <p:pic>
        <p:nvPicPr>
          <p:cNvPr id="13" name="Picture 2"/>
          <p:cNvPicPr>
            <a:picLocks noGrp="1" noChangeAspect="1" noChangeArrowheads="1"/>
          </p:cNvPicPr>
          <p:nvPr>
            <p:ph sz="quarter" idx="14"/>
          </p:nvPr>
        </p:nvPicPr>
        <p:blipFill>
          <a:blip r:embed="rId5">
            <a:extLst>
              <a:ext uri="{28A0092B-C50C-407E-A947-70E740481C1C}">
                <a14:useLocalDpi xmlns:a14="http://schemas.microsoft.com/office/drawing/2010/main" val="0"/>
              </a:ext>
            </a:extLst>
          </a:blip>
          <a:srcRect/>
          <a:stretch>
            <a:fillRect/>
          </a:stretch>
        </p:blipFill>
        <p:spPr bwMode="auto">
          <a:xfrm>
            <a:off x="5181600" y="2026534"/>
            <a:ext cx="2438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p:nvPr/>
        </p:nvCxnSpPr>
        <p:spPr>
          <a:xfrm>
            <a:off x="4648200" y="2057400"/>
            <a:ext cx="0" cy="3685639"/>
          </a:xfrm>
          <a:prstGeom prst="line">
            <a:avLst/>
          </a:prstGeom>
          <a:ln/>
        </p:spPr>
        <p:style>
          <a:lnRef idx="3">
            <a:schemeClr val="accent4"/>
          </a:lnRef>
          <a:fillRef idx="0">
            <a:schemeClr val="accent4"/>
          </a:fillRef>
          <a:effectRef idx="2">
            <a:schemeClr val="accent4"/>
          </a:effectRef>
          <a:fontRef idx="minor">
            <a:schemeClr val="tx1"/>
          </a:fontRef>
        </p:style>
      </p:cxnSp>
      <p:pic>
        <p:nvPicPr>
          <p:cNvPr id="16"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86500" y="728759"/>
            <a:ext cx="1866900" cy="24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2380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ja-JP" altLang="en-US" b="1" dirty="0">
                <a:latin typeface="Calibri" pitchFamily="34" charset="0"/>
                <a:cs typeface="Calibri" pitchFamily="34" charset="0"/>
              </a:rPr>
              <a:t>あなたの性格タイプは</a:t>
            </a:r>
            <a:r>
              <a:rPr lang="en-US" b="1" dirty="0" smtClean="0">
                <a:latin typeface="Calibri" pitchFamily="34" charset="0"/>
                <a:cs typeface="Calibri" pitchFamily="34" charset="0"/>
              </a:rPr>
              <a:t>?</a:t>
            </a:r>
            <a:endParaRPr lang="en-US" dirty="0"/>
          </a:p>
        </p:txBody>
      </p:sp>
      <p:sp>
        <p:nvSpPr>
          <p:cNvPr id="7" name="Content Placeholder 2"/>
          <p:cNvSpPr>
            <a:spLocks noGrp="1"/>
          </p:cNvSpPr>
          <p:nvPr>
            <p:ph idx="1"/>
          </p:nvPr>
        </p:nvSpPr>
        <p:spPr>
          <a:xfrm>
            <a:off x="1473797" y="1906034"/>
            <a:ext cx="6196405" cy="684766"/>
          </a:xfrm>
        </p:spPr>
        <p:txBody>
          <a:bodyPr>
            <a:normAutofit fontScale="92500" lnSpcReduction="20000"/>
          </a:bodyPr>
          <a:lstStyle/>
          <a:p>
            <a:pPr marL="0" indent="0" algn="just">
              <a:buNone/>
            </a:pPr>
            <a:r>
              <a:rPr lang="ja-JP" altLang="en-US" dirty="0" smtClean="0">
                <a:solidFill>
                  <a:schemeClr val="tx1"/>
                </a:solidFill>
                <a:latin typeface="Calibri" pitchFamily="34" charset="0"/>
                <a:cs typeface="Calibri" pitchFamily="34" charset="0"/>
              </a:rPr>
              <a:t>結果をお見せする前に、以下の二者択一のうちどちらが当てはまるか予想してみて下さい。</a:t>
            </a:r>
            <a:r>
              <a:rPr lang="en-US" dirty="0" smtClean="0">
                <a:solidFill>
                  <a:schemeClr val="tx1"/>
                </a:solidFill>
                <a:latin typeface="Calibri" pitchFamily="34" charset="0"/>
                <a:cs typeface="Calibri" pitchFamily="34" charset="0"/>
              </a:rPr>
              <a:t>  </a:t>
            </a:r>
            <a:endParaRPr lang="en-US" dirty="0">
              <a:solidFill>
                <a:schemeClr val="tx1"/>
              </a:solidFill>
              <a:latin typeface="Calibri" pitchFamily="34" charset="0"/>
              <a:cs typeface="Calibri" pitchFamily="34"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2673253648"/>
              </p:ext>
            </p:extLst>
          </p:nvPr>
        </p:nvGraphicFramePr>
        <p:xfrm>
          <a:off x="2247900" y="2678332"/>
          <a:ext cx="4648200" cy="1483360"/>
        </p:xfrm>
        <a:graphic>
          <a:graphicData uri="http://schemas.openxmlformats.org/drawingml/2006/table">
            <a:tbl>
              <a:tblPr firstRow="1" bandRow="1">
                <a:tableStyleId>{22838BEF-8BB2-4498-84A7-C5851F593DF1}</a:tableStyleId>
              </a:tblPr>
              <a:tblGrid>
                <a:gridCol w="1981200"/>
                <a:gridCol w="762000"/>
                <a:gridCol w="1905000"/>
              </a:tblGrid>
              <a:tr h="370840">
                <a:tc>
                  <a:txBody>
                    <a:bodyPr/>
                    <a:lstStyle/>
                    <a:p>
                      <a:pPr algn="ctr"/>
                      <a:r>
                        <a:rPr lang="ja-JP" altLang="en-US" sz="1400" b="1" dirty="0" smtClean="0"/>
                        <a:t>外向的</a:t>
                      </a:r>
                      <a:r>
                        <a:rPr lang="en-US" sz="1400" b="1" dirty="0" smtClean="0"/>
                        <a:t> (E)</a:t>
                      </a:r>
                      <a:endParaRPr lang="en-US" sz="1400" b="1" dirty="0">
                        <a:solidFill>
                          <a:schemeClr val="accent4">
                            <a:lumMod val="50000"/>
                          </a:schemeClr>
                        </a:solidFill>
                        <a:latin typeface="+mj-lt"/>
                        <a:cs typeface="Calibri" pitchFamily="34" charset="0"/>
                      </a:endParaRPr>
                    </a:p>
                  </a:txBody>
                  <a:tcPr/>
                </a:tc>
                <a:tc>
                  <a:txBody>
                    <a:bodyPr/>
                    <a:lstStyle/>
                    <a:p>
                      <a:pPr algn="ctr"/>
                      <a:r>
                        <a:rPr lang="en-US" sz="1400" b="1" dirty="0" smtClean="0"/>
                        <a:t>or</a:t>
                      </a:r>
                      <a:endParaRPr lang="en-US" sz="1400" b="1" dirty="0">
                        <a:solidFill>
                          <a:schemeClr val="accent4">
                            <a:lumMod val="50000"/>
                          </a:schemeClr>
                        </a:solidFill>
                        <a:latin typeface="+mj-lt"/>
                        <a:cs typeface="Calibri" pitchFamily="34" charset="0"/>
                      </a:endParaRPr>
                    </a:p>
                  </a:txBody>
                  <a:tcPr/>
                </a:tc>
                <a:tc>
                  <a:txBody>
                    <a:bodyPr/>
                    <a:lstStyle/>
                    <a:p>
                      <a:pPr algn="ctr"/>
                      <a:r>
                        <a:rPr lang="ja-JP" altLang="en-US" sz="1400" b="1" dirty="0" smtClean="0"/>
                        <a:t>内向的</a:t>
                      </a:r>
                      <a:r>
                        <a:rPr lang="en-US" sz="1400" b="1" dirty="0" smtClean="0"/>
                        <a:t> (I)</a:t>
                      </a:r>
                      <a:endParaRPr lang="en-US" sz="1400" b="1" dirty="0">
                        <a:solidFill>
                          <a:schemeClr val="accent4">
                            <a:lumMod val="50000"/>
                          </a:schemeClr>
                        </a:solidFill>
                        <a:latin typeface="+mj-lt"/>
                        <a:cs typeface="Calibri" pitchFamily="34" charset="0"/>
                      </a:endParaRPr>
                    </a:p>
                  </a:txBody>
                  <a:tcPr/>
                </a:tc>
              </a:tr>
              <a:tr h="370840">
                <a:tc>
                  <a:txBody>
                    <a:bodyPr/>
                    <a:lstStyle/>
                    <a:p>
                      <a:pPr algn="ctr"/>
                      <a:r>
                        <a:rPr lang="ja-JP" altLang="en-US" sz="1400" b="1" dirty="0" smtClean="0"/>
                        <a:t>実践的</a:t>
                      </a:r>
                      <a:r>
                        <a:rPr lang="en-US" sz="1400" b="1" dirty="0" smtClean="0"/>
                        <a:t> (S)</a:t>
                      </a:r>
                      <a:endParaRPr lang="en-US" sz="1400" b="1" dirty="0">
                        <a:solidFill>
                          <a:schemeClr val="accent4">
                            <a:lumMod val="50000"/>
                          </a:schemeClr>
                        </a:solidFill>
                        <a:latin typeface="+mj-lt"/>
                        <a:cs typeface="Calibri" pitchFamily="34" charset="0"/>
                      </a:endParaRPr>
                    </a:p>
                  </a:txBody>
                  <a:tcPr/>
                </a:tc>
                <a:tc>
                  <a:txBody>
                    <a:bodyPr/>
                    <a:lstStyle/>
                    <a:p>
                      <a:pPr algn="ctr"/>
                      <a:r>
                        <a:rPr lang="en-US" sz="1400" b="1" dirty="0" smtClean="0"/>
                        <a:t>or</a:t>
                      </a:r>
                      <a:endParaRPr lang="en-US" sz="1400" b="1" dirty="0">
                        <a:solidFill>
                          <a:schemeClr val="accent4">
                            <a:lumMod val="50000"/>
                          </a:schemeClr>
                        </a:solidFill>
                        <a:latin typeface="+mj-lt"/>
                        <a:cs typeface="Calibri" pitchFamily="34" charset="0"/>
                      </a:endParaRPr>
                    </a:p>
                  </a:txBody>
                  <a:tcPr/>
                </a:tc>
                <a:tc>
                  <a:txBody>
                    <a:bodyPr/>
                    <a:lstStyle/>
                    <a:p>
                      <a:pPr algn="ctr"/>
                      <a:r>
                        <a:rPr lang="ja-JP" altLang="en-US" sz="1400" b="1" dirty="0" smtClean="0"/>
                        <a:t>直感的</a:t>
                      </a:r>
                      <a:r>
                        <a:rPr lang="en-US" sz="1400" b="1" dirty="0" smtClean="0"/>
                        <a:t> (N)</a:t>
                      </a:r>
                      <a:endParaRPr lang="en-US" sz="1400" b="1" dirty="0">
                        <a:solidFill>
                          <a:schemeClr val="accent4">
                            <a:lumMod val="50000"/>
                          </a:schemeClr>
                        </a:solidFill>
                        <a:latin typeface="+mj-lt"/>
                        <a:cs typeface="Calibri" pitchFamily="34" charset="0"/>
                      </a:endParaRPr>
                    </a:p>
                  </a:txBody>
                  <a:tcPr/>
                </a:tc>
              </a:tr>
              <a:tr h="370840">
                <a:tc>
                  <a:txBody>
                    <a:bodyPr/>
                    <a:lstStyle/>
                    <a:p>
                      <a:pPr algn="ctr"/>
                      <a:r>
                        <a:rPr lang="ja-JP" altLang="en-US" sz="1400" b="1" dirty="0" smtClean="0"/>
                        <a:t>考える人</a:t>
                      </a:r>
                      <a:r>
                        <a:rPr lang="en-US" sz="1400" b="1" dirty="0" smtClean="0"/>
                        <a:t> (T)</a:t>
                      </a:r>
                      <a:endParaRPr lang="en-US" sz="1400" b="1" dirty="0">
                        <a:solidFill>
                          <a:schemeClr val="accent4">
                            <a:lumMod val="50000"/>
                          </a:schemeClr>
                        </a:solidFill>
                        <a:latin typeface="+mj-lt"/>
                        <a:cs typeface="Calibri" pitchFamily="34" charset="0"/>
                      </a:endParaRPr>
                    </a:p>
                  </a:txBody>
                  <a:tcPr/>
                </a:tc>
                <a:tc>
                  <a:txBody>
                    <a:bodyPr/>
                    <a:lstStyle/>
                    <a:p>
                      <a:pPr algn="ctr"/>
                      <a:r>
                        <a:rPr lang="en-US" sz="1400" b="1" dirty="0" smtClean="0"/>
                        <a:t>or</a:t>
                      </a:r>
                      <a:endParaRPr lang="en-US" sz="1400" b="1" dirty="0">
                        <a:solidFill>
                          <a:schemeClr val="accent4">
                            <a:lumMod val="50000"/>
                          </a:schemeClr>
                        </a:solidFill>
                        <a:latin typeface="+mj-lt"/>
                        <a:cs typeface="Calibri" pitchFamily="34" charset="0"/>
                      </a:endParaRPr>
                    </a:p>
                  </a:txBody>
                  <a:tcPr/>
                </a:tc>
                <a:tc>
                  <a:txBody>
                    <a:bodyPr/>
                    <a:lstStyle/>
                    <a:p>
                      <a:pPr algn="ctr"/>
                      <a:r>
                        <a:rPr lang="ja-JP" altLang="en-US" sz="1400" b="1" dirty="0" smtClean="0"/>
                        <a:t>感じる人</a:t>
                      </a:r>
                      <a:r>
                        <a:rPr lang="en-US" sz="1400" b="1" dirty="0" smtClean="0"/>
                        <a:t> (F)</a:t>
                      </a:r>
                      <a:endParaRPr lang="en-US" sz="1400" b="1" dirty="0">
                        <a:solidFill>
                          <a:schemeClr val="accent4">
                            <a:lumMod val="50000"/>
                          </a:schemeClr>
                        </a:solidFill>
                        <a:latin typeface="+mj-lt"/>
                        <a:cs typeface="Calibri" pitchFamily="34" charset="0"/>
                      </a:endParaRPr>
                    </a:p>
                  </a:txBody>
                  <a:tcPr/>
                </a:tc>
              </a:tr>
              <a:tr h="370840">
                <a:tc>
                  <a:txBody>
                    <a:bodyPr/>
                    <a:lstStyle/>
                    <a:p>
                      <a:pPr algn="ctr"/>
                      <a:r>
                        <a:rPr lang="ja-JP" altLang="en-US" sz="1400" b="1" dirty="0" smtClean="0"/>
                        <a:t>判断する</a:t>
                      </a:r>
                      <a:r>
                        <a:rPr lang="en-US" sz="1400" b="1" dirty="0" smtClean="0"/>
                        <a:t> (J)</a:t>
                      </a:r>
                      <a:endParaRPr lang="en-US" sz="1400" b="1" dirty="0">
                        <a:solidFill>
                          <a:schemeClr val="accent4">
                            <a:lumMod val="50000"/>
                          </a:schemeClr>
                        </a:solidFill>
                        <a:latin typeface="+mj-lt"/>
                        <a:cs typeface="Calibri" pitchFamily="34" charset="0"/>
                      </a:endParaRPr>
                    </a:p>
                  </a:txBody>
                  <a:tcPr/>
                </a:tc>
                <a:tc>
                  <a:txBody>
                    <a:bodyPr/>
                    <a:lstStyle/>
                    <a:p>
                      <a:pPr algn="ctr"/>
                      <a:r>
                        <a:rPr lang="en-US" sz="1400" b="1" dirty="0" smtClean="0"/>
                        <a:t>or</a:t>
                      </a:r>
                      <a:endParaRPr lang="en-US" sz="1400" b="1" dirty="0">
                        <a:solidFill>
                          <a:schemeClr val="accent4">
                            <a:lumMod val="50000"/>
                          </a:schemeClr>
                        </a:solidFill>
                        <a:latin typeface="+mj-lt"/>
                        <a:cs typeface="Calibri" pitchFamily="34" charset="0"/>
                      </a:endParaRPr>
                    </a:p>
                  </a:txBody>
                  <a:tcPr/>
                </a:tc>
                <a:tc>
                  <a:txBody>
                    <a:bodyPr/>
                    <a:lstStyle/>
                    <a:p>
                      <a:pPr algn="ctr"/>
                      <a:r>
                        <a:rPr lang="ja-JP" altLang="en-US" sz="1400" b="1" baseline="0" dirty="0" smtClean="0"/>
                        <a:t>認識する</a:t>
                      </a:r>
                      <a:r>
                        <a:rPr lang="en-US" sz="1400" b="1" baseline="0" dirty="0" smtClean="0"/>
                        <a:t> (P)</a:t>
                      </a:r>
                      <a:endParaRPr lang="en-US" sz="1400" b="1" dirty="0">
                        <a:solidFill>
                          <a:schemeClr val="accent4">
                            <a:lumMod val="50000"/>
                          </a:schemeClr>
                        </a:solidFill>
                        <a:latin typeface="+mj-lt"/>
                        <a:cs typeface="Calibri" pitchFamily="34" charset="0"/>
                      </a:endParaRPr>
                    </a:p>
                  </a:txBody>
                  <a:tcPr/>
                </a:tc>
              </a:tr>
            </a:tbl>
          </a:graphicData>
        </a:graphic>
      </p:graphicFrame>
      <p:sp>
        <p:nvSpPr>
          <p:cNvPr id="5" name="Down Arrow 4"/>
          <p:cNvSpPr/>
          <p:nvPr/>
        </p:nvSpPr>
        <p:spPr>
          <a:xfrm>
            <a:off x="4343400" y="4343400"/>
            <a:ext cx="3429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2690150" y="4953000"/>
            <a:ext cx="762000" cy="1066800"/>
          </a:xfrm>
          <a:prstGeom prst="roundRect">
            <a:avLst/>
          </a:prstGeom>
          <a:solidFill>
            <a:schemeClr val="bg1"/>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3680750" y="4953000"/>
            <a:ext cx="762000" cy="1066800"/>
          </a:xfrm>
          <a:prstGeom prst="roundRect">
            <a:avLst/>
          </a:prstGeom>
          <a:solidFill>
            <a:schemeClr val="bg1"/>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4671350" y="4953000"/>
            <a:ext cx="762000" cy="1066800"/>
          </a:xfrm>
          <a:prstGeom prst="roundRect">
            <a:avLst/>
          </a:prstGeom>
          <a:solidFill>
            <a:schemeClr val="bg1"/>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5661950" y="4953000"/>
            <a:ext cx="762000" cy="1066800"/>
          </a:xfrm>
          <a:prstGeom prst="roundRect">
            <a:avLst/>
          </a:prstGeom>
          <a:solidFill>
            <a:schemeClr val="bg1"/>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0" y="728759"/>
            <a:ext cx="1866900" cy="24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9185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538422" y="1783391"/>
            <a:ext cx="6196405" cy="928743"/>
          </a:xfrm>
        </p:spPr>
        <p:txBody>
          <a:bodyPr>
            <a:normAutofit/>
          </a:bodyPr>
          <a:lstStyle/>
          <a:p>
            <a:pPr marL="0" indent="0" algn="just">
              <a:buNone/>
            </a:pPr>
            <a:r>
              <a:rPr lang="ja-JP" altLang="en-US" sz="2000" dirty="0">
                <a:solidFill>
                  <a:schemeClr val="tx1"/>
                </a:solidFill>
                <a:latin typeface="Calibri" pitchFamily="34" charset="0"/>
                <a:cs typeface="Calibri" pitchFamily="34" charset="0"/>
              </a:rPr>
              <a:t>さあ</a:t>
            </a:r>
            <a:r>
              <a:rPr lang="ja-JP" altLang="en-US" sz="2000" dirty="0" smtClean="0">
                <a:solidFill>
                  <a:schemeClr val="tx1"/>
                </a:solidFill>
                <a:latin typeface="Calibri" pitchFamily="34" charset="0"/>
                <a:cs typeface="Calibri" pitchFamily="34" charset="0"/>
              </a:rPr>
              <a:t>、これであなたが自分ではどの性格タイプだと思っているかがわかりました。</a:t>
            </a:r>
            <a:endParaRPr lang="en-US" sz="2000" dirty="0">
              <a:solidFill>
                <a:schemeClr val="tx1"/>
              </a:solidFill>
              <a:latin typeface="Calibri" pitchFamily="34" charset="0"/>
              <a:cs typeface="Calibri" pitchFamily="34" charset="0"/>
            </a:endParaRPr>
          </a:p>
        </p:txBody>
      </p:sp>
      <p:sp>
        <p:nvSpPr>
          <p:cNvPr id="27" name="TextBox 26"/>
          <p:cNvSpPr txBox="1"/>
          <p:nvPr/>
        </p:nvSpPr>
        <p:spPr>
          <a:xfrm>
            <a:off x="796145" y="6030505"/>
            <a:ext cx="5974080" cy="215444"/>
          </a:xfrm>
          <a:prstGeom prst="rect">
            <a:avLst/>
          </a:prstGeom>
          <a:noFill/>
        </p:spPr>
        <p:txBody>
          <a:bodyPr wrap="square" rtlCol="0">
            <a:spAutoFit/>
          </a:bodyPr>
          <a:lstStyle/>
          <a:p>
            <a:r>
              <a:rPr lang="ja-JP" altLang="en-US" sz="800" dirty="0">
                <a:latin typeface="Times New Roman" pitchFamily="18" charset="0"/>
                <a:ea typeface="MS Mincho" pitchFamily="49" charset="-128"/>
                <a:cs typeface="Times New Roman" pitchFamily="18" charset="0"/>
              </a:rPr>
              <a:t>参照</a:t>
            </a:r>
            <a:r>
              <a:rPr lang="en-US" sz="800" dirty="0" smtClean="0">
                <a:latin typeface="Times New Roman" pitchFamily="18" charset="0"/>
                <a:ea typeface="MS Mincho" pitchFamily="49" charset="-128"/>
                <a:cs typeface="Times New Roman" pitchFamily="18" charset="0"/>
              </a:rPr>
              <a:t>: David W. </a:t>
            </a:r>
            <a:r>
              <a:rPr lang="en-US" sz="800" dirty="0" err="1" smtClean="0">
                <a:latin typeface="Times New Roman" pitchFamily="18" charset="0"/>
                <a:ea typeface="MS Mincho" pitchFamily="49" charset="-128"/>
                <a:cs typeface="Times New Roman" pitchFamily="18" charset="0"/>
              </a:rPr>
              <a:t>Keirsey</a:t>
            </a:r>
            <a:r>
              <a:rPr lang="en-US" sz="800" dirty="0" smtClean="0">
                <a:latin typeface="Times New Roman" pitchFamily="18" charset="0"/>
                <a:ea typeface="MS Mincho" pitchFamily="49" charset="-128"/>
                <a:cs typeface="Times New Roman" pitchFamily="18" charset="0"/>
              </a:rPr>
              <a:t>; The </a:t>
            </a:r>
            <a:r>
              <a:rPr lang="en-US" sz="800" dirty="0" err="1" smtClean="0">
                <a:latin typeface="Times New Roman" pitchFamily="18" charset="0"/>
                <a:ea typeface="MS Mincho" pitchFamily="49" charset="-128"/>
                <a:cs typeface="Times New Roman" pitchFamily="18" charset="0"/>
              </a:rPr>
              <a:t>Keirsey</a:t>
            </a:r>
            <a:r>
              <a:rPr lang="en-US" sz="800" dirty="0" smtClean="0">
                <a:latin typeface="Times New Roman" pitchFamily="18" charset="0"/>
                <a:ea typeface="MS Mincho" pitchFamily="49" charset="-128"/>
                <a:cs typeface="Times New Roman" pitchFamily="18" charset="0"/>
              </a:rPr>
              <a:t>  Temperament </a:t>
            </a:r>
            <a:r>
              <a:rPr lang="ja-JP" altLang="en-US" sz="800" dirty="0" smtClean="0">
                <a:latin typeface="Times New Roman" pitchFamily="18" charset="0"/>
                <a:ea typeface="MS Mincho" pitchFamily="49" charset="-128"/>
                <a:cs typeface="Times New Roman" pitchFamily="18" charset="0"/>
              </a:rPr>
              <a:t>は公式な</a:t>
            </a:r>
            <a:r>
              <a:rPr lang="en-US" sz="800" dirty="0" smtClean="0">
                <a:latin typeface="Times New Roman" pitchFamily="18" charset="0"/>
                <a:ea typeface="MS Mincho" pitchFamily="49" charset="-128"/>
                <a:cs typeface="Times New Roman" pitchFamily="18" charset="0"/>
              </a:rPr>
              <a:t>Myers-Briggs Type Indicator </a:t>
            </a:r>
            <a:r>
              <a:rPr lang="ja-JP" altLang="en-US" sz="800" dirty="0" smtClean="0">
                <a:latin typeface="Times New Roman" pitchFamily="18" charset="0"/>
                <a:ea typeface="MS Mincho" pitchFamily="49" charset="-128"/>
                <a:cs typeface="Times New Roman" pitchFamily="18" charset="0"/>
              </a:rPr>
              <a:t>に関連</a:t>
            </a:r>
            <a:r>
              <a:rPr lang="ja-JP" altLang="en-US" sz="800" dirty="0">
                <a:latin typeface="Times New Roman" pitchFamily="18" charset="0"/>
                <a:ea typeface="MS Mincho" pitchFamily="49" charset="-128"/>
                <a:cs typeface="Times New Roman" pitchFamily="18" charset="0"/>
              </a:rPr>
              <a:t>し</a:t>
            </a:r>
            <a:r>
              <a:rPr lang="ja-JP" altLang="en-US" sz="800" dirty="0" smtClean="0">
                <a:latin typeface="Times New Roman" pitchFamily="18" charset="0"/>
                <a:ea typeface="MS Mincho" pitchFamily="49" charset="-128"/>
                <a:cs typeface="Times New Roman" pitchFamily="18" charset="0"/>
              </a:rPr>
              <a:t>た組織ではありません。</a:t>
            </a:r>
            <a:endParaRPr lang="en-US" sz="800" dirty="0">
              <a:latin typeface="Times New Roman" pitchFamily="18" charset="0"/>
              <a:ea typeface="MS Mincho" pitchFamily="49" charset="-128"/>
              <a:cs typeface="Times New Roman" pitchFamily="18" charset="0"/>
            </a:endParaRPr>
          </a:p>
        </p:txBody>
      </p:sp>
      <p:sp>
        <p:nvSpPr>
          <p:cNvPr id="29" name="Title 2"/>
          <p:cNvSpPr>
            <a:spLocks noGrp="1"/>
          </p:cNvSpPr>
          <p:nvPr>
            <p:ph type="title"/>
          </p:nvPr>
        </p:nvSpPr>
        <p:spPr/>
        <p:txBody>
          <a:bodyPr>
            <a:normAutofit/>
          </a:bodyPr>
          <a:lstStyle/>
          <a:p>
            <a:r>
              <a:rPr lang="ja-JP" altLang="en-US" b="1" dirty="0">
                <a:latin typeface="Calibri" pitchFamily="34" charset="0"/>
                <a:cs typeface="Calibri" pitchFamily="34" charset="0"/>
              </a:rPr>
              <a:t>あなたの性格タイプは</a:t>
            </a:r>
            <a:r>
              <a:rPr lang="en-US" b="1" dirty="0" smtClean="0">
                <a:latin typeface="Calibri" pitchFamily="34" charset="0"/>
                <a:cs typeface="Calibri" pitchFamily="34" charset="0"/>
              </a:rPr>
              <a:t>?</a:t>
            </a:r>
            <a:endParaRPr lang="en-US" dirty="0"/>
          </a:p>
        </p:txBody>
      </p:sp>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8914" y="2590800"/>
            <a:ext cx="4091311" cy="3326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6500" y="728759"/>
            <a:ext cx="1866900" cy="24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6686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439110"/>
            <a:ext cx="5723468" cy="1828090"/>
          </a:xfrm>
        </p:spPr>
        <p:txBody>
          <a:bodyPr>
            <a:noAutofit/>
          </a:bodyPr>
          <a:lstStyle/>
          <a:p>
            <a:pPr marL="0" indent="0"/>
            <a:r>
              <a:rPr lang="ja-JP" altLang="en-US" sz="3400" b="1" dirty="0">
                <a:solidFill>
                  <a:schemeClr val="accent4">
                    <a:lumMod val="50000"/>
                  </a:schemeClr>
                </a:solidFill>
                <a:latin typeface="Times New Roman" pitchFamily="18" charset="0"/>
                <a:ea typeface="MS Mincho" pitchFamily="49" charset="-128"/>
                <a:cs typeface="Times New Roman" pitchFamily="18" charset="0"/>
              </a:rPr>
              <a:t>いよいよ次のページか</a:t>
            </a:r>
            <a:r>
              <a:rPr lang="ja-JP" altLang="en-US" sz="3400" b="1" dirty="0" smtClean="0">
                <a:solidFill>
                  <a:schemeClr val="accent4">
                    <a:lumMod val="50000"/>
                  </a:schemeClr>
                </a:solidFill>
                <a:latin typeface="Times New Roman" pitchFamily="18" charset="0"/>
                <a:ea typeface="MS Mincho" pitchFamily="49" charset="-128"/>
                <a:cs typeface="Times New Roman" pitchFamily="18" charset="0"/>
              </a:rPr>
              <a:t>ら</a:t>
            </a:r>
            <a:r>
              <a:rPr lang="en-US" altLang="ja-JP" sz="3400" b="1" dirty="0" smtClean="0">
                <a:solidFill>
                  <a:schemeClr val="accent4">
                    <a:lumMod val="50000"/>
                  </a:schemeClr>
                </a:solidFill>
                <a:latin typeface="Times New Roman" pitchFamily="18" charset="0"/>
                <a:ea typeface="MS Mincho" pitchFamily="49" charset="-128"/>
                <a:cs typeface="Times New Roman" pitchFamily="18" charset="0"/>
              </a:rPr>
              <a:t/>
            </a:r>
            <a:br>
              <a:rPr lang="en-US" altLang="ja-JP" sz="3400" b="1" dirty="0" smtClean="0">
                <a:solidFill>
                  <a:schemeClr val="accent4">
                    <a:lumMod val="50000"/>
                  </a:schemeClr>
                </a:solidFill>
                <a:latin typeface="Times New Roman" pitchFamily="18" charset="0"/>
                <a:ea typeface="MS Mincho" pitchFamily="49" charset="-128"/>
                <a:cs typeface="Times New Roman" pitchFamily="18" charset="0"/>
              </a:rPr>
            </a:br>
            <a:r>
              <a:rPr lang="ja-JP" altLang="en-US" sz="3400" b="1" dirty="0" smtClean="0">
                <a:solidFill>
                  <a:schemeClr val="accent4">
                    <a:lumMod val="50000"/>
                  </a:schemeClr>
                </a:solidFill>
                <a:latin typeface="Times New Roman" pitchFamily="18" charset="0"/>
                <a:ea typeface="MS Mincho" pitchFamily="49" charset="-128"/>
                <a:cs typeface="Times New Roman" pitchFamily="18" charset="0"/>
              </a:rPr>
              <a:t>結</a:t>
            </a:r>
            <a:r>
              <a:rPr lang="ja-JP" altLang="en-US" sz="3400" b="1" dirty="0">
                <a:solidFill>
                  <a:schemeClr val="accent4">
                    <a:lumMod val="50000"/>
                  </a:schemeClr>
                </a:solidFill>
                <a:latin typeface="Times New Roman" pitchFamily="18" charset="0"/>
                <a:ea typeface="MS Mincho" pitchFamily="49" charset="-128"/>
                <a:cs typeface="Times New Roman" pitchFamily="18" charset="0"/>
              </a:rPr>
              <a:t>果発表です。</a:t>
            </a:r>
            <a:r>
              <a:rPr lang="en-US" sz="3400" b="1" dirty="0">
                <a:solidFill>
                  <a:schemeClr val="accent4">
                    <a:lumMod val="50000"/>
                  </a:schemeClr>
                </a:solidFill>
                <a:latin typeface="Times New Roman" pitchFamily="18" charset="0"/>
                <a:ea typeface="MS Mincho" pitchFamily="49" charset="-128"/>
                <a:cs typeface="Times New Roman" pitchFamily="18" charset="0"/>
              </a:rPr>
              <a:t> </a:t>
            </a:r>
            <a:r>
              <a:rPr lang="en-US" sz="3400" b="1" dirty="0" smtClean="0">
                <a:solidFill>
                  <a:schemeClr val="accent4">
                    <a:lumMod val="50000"/>
                  </a:schemeClr>
                </a:solidFill>
                <a:latin typeface="Times New Roman" pitchFamily="18" charset="0"/>
                <a:ea typeface="MS Mincho" pitchFamily="49" charset="-128"/>
                <a:cs typeface="Times New Roman" pitchFamily="18" charset="0"/>
              </a:rPr>
              <a:t/>
            </a:r>
            <a:br>
              <a:rPr lang="en-US" sz="3400" b="1" dirty="0" smtClean="0">
                <a:solidFill>
                  <a:schemeClr val="accent4">
                    <a:lumMod val="50000"/>
                  </a:schemeClr>
                </a:solidFill>
                <a:latin typeface="Times New Roman" pitchFamily="18" charset="0"/>
                <a:ea typeface="MS Mincho" pitchFamily="49" charset="-128"/>
                <a:cs typeface="Times New Roman" pitchFamily="18" charset="0"/>
              </a:rPr>
            </a:br>
            <a:r>
              <a:rPr lang="en-US" sz="3400" b="1" dirty="0">
                <a:solidFill>
                  <a:schemeClr val="accent4">
                    <a:lumMod val="50000"/>
                  </a:schemeClr>
                </a:solidFill>
                <a:latin typeface="Times New Roman" pitchFamily="18" charset="0"/>
                <a:ea typeface="MS Mincho" pitchFamily="49" charset="-128"/>
                <a:cs typeface="Times New Roman" pitchFamily="18" charset="0"/>
              </a:rPr>
              <a:t/>
            </a:r>
            <a:br>
              <a:rPr lang="en-US" sz="3400" b="1" dirty="0">
                <a:solidFill>
                  <a:schemeClr val="accent4">
                    <a:lumMod val="50000"/>
                  </a:schemeClr>
                </a:solidFill>
                <a:latin typeface="Times New Roman" pitchFamily="18" charset="0"/>
                <a:ea typeface="MS Mincho" pitchFamily="49" charset="-128"/>
                <a:cs typeface="Times New Roman" pitchFamily="18" charset="0"/>
              </a:rPr>
            </a:br>
            <a:r>
              <a:rPr lang="ja-JP" altLang="en-US" sz="3400" b="1" dirty="0">
                <a:solidFill>
                  <a:schemeClr val="accent4">
                    <a:lumMod val="50000"/>
                  </a:schemeClr>
                </a:solidFill>
                <a:latin typeface="Times New Roman" pitchFamily="18" charset="0"/>
                <a:ea typeface="MS Mincho" pitchFamily="49" charset="-128"/>
                <a:cs typeface="Times New Roman" pitchFamily="18" charset="0"/>
              </a:rPr>
              <a:t>準備はいいですか</a:t>
            </a:r>
            <a:r>
              <a:rPr lang="en-US" sz="3600" b="1" dirty="0" smtClean="0">
                <a:solidFill>
                  <a:schemeClr val="accent4">
                    <a:lumMod val="50000"/>
                  </a:schemeClr>
                </a:solidFill>
                <a:latin typeface="Times New Roman" pitchFamily="18" charset="0"/>
                <a:ea typeface="MS Mincho" pitchFamily="49" charset="-128"/>
                <a:cs typeface="Times New Roman" pitchFamily="18" charset="0"/>
              </a:rPr>
              <a:t>?</a:t>
            </a:r>
            <a:endParaRPr lang="en-US" sz="3600" dirty="0">
              <a:solidFill>
                <a:schemeClr val="accent4">
                  <a:lumMod val="50000"/>
                </a:schemeClr>
              </a:solidFill>
              <a:latin typeface="Times New Roman" pitchFamily="18" charset="0"/>
              <a:ea typeface="MS Mincho" pitchFamily="49" charset="-128"/>
              <a:cs typeface="Times New Roman" pitchFamily="18" charset="0"/>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1219200"/>
            <a:ext cx="1866900" cy="24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4570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1_Executiv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2_Executiv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Pushpin">
  <a:themeElements>
    <a:clrScheme name="Custom 22">
      <a:dk1>
        <a:sysClr val="windowText" lastClr="000000"/>
      </a:dk1>
      <a:lt1>
        <a:srgbClr val="FFFFFF"/>
      </a:lt1>
      <a:dk2>
        <a:srgbClr val="BFE1AB"/>
      </a:dk2>
      <a:lt2>
        <a:srgbClr val="9FD281"/>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15732</TotalTime>
  <Words>1207</Words>
  <Application>Microsoft Office PowerPoint</Application>
  <PresentationFormat>On-screen Show (4:3)</PresentationFormat>
  <Paragraphs>150</Paragraphs>
  <Slides>14</Slides>
  <Notes>13</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1_Executive</vt:lpstr>
      <vt:lpstr>2_Executive</vt:lpstr>
      <vt:lpstr>Pushpin</vt:lpstr>
      <vt:lpstr>PowerPoint Presentation</vt:lpstr>
      <vt:lpstr>MBTI　性格テストについて</vt:lpstr>
      <vt:lpstr>外向的 vs. 内向的</vt:lpstr>
      <vt:lpstr>実践的  vs. 直感的</vt:lpstr>
      <vt:lpstr>考える人 vs. 感じる人</vt:lpstr>
      <vt:lpstr>判断する人  vs. 認識する人</vt:lpstr>
      <vt:lpstr>あなたの性格タイプは?</vt:lpstr>
      <vt:lpstr>あなたの性格タイプは?</vt:lpstr>
      <vt:lpstr>いよいよ次のページから 結果発表です。   準備はいいですか?</vt:lpstr>
      <vt:lpstr>あなたの性格タイプは? 　 三木谷晴子様</vt:lpstr>
      <vt:lpstr>もっとよく自分を知ろう</vt:lpstr>
      <vt:lpstr>代表的な 「作曲家」たち</vt:lpstr>
      <vt:lpstr>一般的なアメリカ人との比較</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YKuwana</dc:creator>
  <cp:lastModifiedBy>Owner</cp:lastModifiedBy>
  <cp:revision>782</cp:revision>
  <cp:lastPrinted>2012-03-21T12:48:34Z</cp:lastPrinted>
  <dcterms:created xsi:type="dcterms:W3CDTF">2011-10-27T23:57:02Z</dcterms:created>
  <dcterms:modified xsi:type="dcterms:W3CDTF">2013-04-04T00:53:29Z</dcterms:modified>
</cp:coreProperties>
</file>